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  <p:sldMasterId id="2147483765" r:id="rId2"/>
    <p:sldMasterId id="2147483790" r:id="rId3"/>
    <p:sldMasterId id="2147483803" r:id="rId4"/>
    <p:sldMasterId id="2147483894" r:id="rId5"/>
  </p:sldMasterIdLst>
  <p:notesMasterIdLst>
    <p:notesMasterId r:id="rId26"/>
  </p:notesMasterIdLst>
  <p:sldIdLst>
    <p:sldId id="256" r:id="rId6"/>
    <p:sldId id="264" r:id="rId7"/>
    <p:sldId id="272" r:id="rId8"/>
    <p:sldId id="262" r:id="rId9"/>
    <p:sldId id="266" r:id="rId10"/>
    <p:sldId id="268" r:id="rId11"/>
    <p:sldId id="273" r:id="rId12"/>
    <p:sldId id="269" r:id="rId13"/>
    <p:sldId id="270" r:id="rId14"/>
    <p:sldId id="271" r:id="rId15"/>
    <p:sldId id="274" r:id="rId16"/>
    <p:sldId id="275" r:id="rId17"/>
    <p:sldId id="276" r:id="rId18"/>
    <p:sldId id="277" r:id="rId19"/>
    <p:sldId id="265" r:id="rId20"/>
    <p:sldId id="278" r:id="rId21"/>
    <p:sldId id="279" r:id="rId22"/>
    <p:sldId id="258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39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598D5-0C8E-4764-9CA6-D1AAFF4B406B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5450EE-34DE-42AD-A715-3892A7F9A4A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741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536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638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843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1945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0483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150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2531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4579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</a:ln>
        </p:spPr>
      </p:sp>
      <p:sp>
        <p:nvSpPr>
          <p:cNvPr id="23555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/>
        </p:spPr>
        <p:txBody>
          <a:bodyPr wrap="none" anchor="ctr"/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71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471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74888"/>
            <a:ext cx="7770813" cy="11636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94F2-86A6-43B8-8C75-93AC42F5FF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98400-D689-4797-9288-1C8703E4D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1827F-5FBB-4489-B576-2688094A3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267D1-3B77-4464-BA14-A1877369F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463-8954-4DF5-927E-37A3E8C8B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19B24-2BB5-496D-82C7-79ADAAD07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94D92-8845-4FE2-B11B-9FF67DA6E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C82B-BA03-46EC-AFEC-F11756B13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CE81-5FF1-4446-ACE2-7FBEB0F9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F880D-DB0E-48CC-A24D-DFBDE04E2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EFFD-6DC3-4304-B731-5874ED5DA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976D2-F7FC-4188-82DD-5059C2BC4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4712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4713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74888"/>
            <a:ext cx="7770813" cy="11636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94F2-86A6-43B8-8C75-93AC42F5FF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498400-D689-4797-9288-1C8703E4DE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1827F-5FBB-4489-B576-2688094A3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267D1-3B77-4464-BA14-A1877369F4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48C463-8954-4DF5-927E-37A3E8C8B6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B19B24-2BB5-496D-82C7-79ADAAD07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A94D92-8845-4FE2-B11B-9FF67DA6E3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1C82B-BA03-46EC-AFEC-F11756B139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CE81-5FF1-4446-ACE2-7FBEB0F9A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8F880D-DB0E-48CC-A24D-DFBDE04E2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F0EFFD-6DC3-4304-B731-5874ED5DAA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0976D2-F7FC-4188-82DD-5059C2BC47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74888"/>
            <a:ext cx="7770813" cy="11636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94F2-86A6-43B8-8C75-93AC42F5FF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3498400-D689-4797-9288-1C8703E4DED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1827F-5FBB-4489-B576-2688094A39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F267D1-3B77-4464-BA14-A1877369F46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48C463-8954-4DF5-927E-37A3E8C8B6A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B19B24-2BB5-496D-82C7-79ADAAD0767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A94D92-8845-4FE2-B11B-9FF67DA6E3F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981C82B-BA03-46EC-AFEC-F11756B1394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F3ECE81-5FF1-4446-ACE2-7FBEB0F9A0A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8F880D-DB0E-48CC-A24D-DFBDE04E2BC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F0EFFD-6DC3-4304-B731-5874ED5DAA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C0976D2-F7FC-4188-82DD-5059C2BC47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274888"/>
            <a:ext cx="7770813" cy="11636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A94F2-86A6-43B8-8C75-93AC42F5FFC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550" y="206375"/>
            <a:ext cx="8323263" cy="11636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1143000" y="1790700"/>
            <a:ext cx="3808413" cy="57785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103813" y="1790700"/>
            <a:ext cx="3810000" cy="57785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812F0-CB5B-4A85-8530-D6B4EE070C4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500E90-73E7-4A74-ADD5-2729CCFBC6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6000">
    <p:checke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Ovr>
    <a:masterClrMapping/>
  </p:clrMapOvr>
  <p:transition advClick="0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slideLayout" Target="../slideLayouts/slideLayout60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slideLayout" Target="../slideLayouts/slideLayout6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36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368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8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9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369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69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ransition advClick="0" advTm="9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36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9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9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380CC6-7BDB-4005-9491-4C024E54E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369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</p:sldLayoutIdLst>
  <p:transition advClick="0" advTm="9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36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113688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3689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9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11369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69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  <p:sldLayoutId id="2147483802" r:id="rId12"/>
  </p:sldLayoutIdLst>
  <p:transition advClick="0" advTm="9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113667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8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69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0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1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2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3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4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5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6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7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8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79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0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1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2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3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4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5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6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3687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051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3690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3691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FA380CC6-7BDB-4005-9491-4C024E54EC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3692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  <p:sldLayoutId id="2147483867" r:id="rId12"/>
  </p:sldLayoutIdLst>
  <p:transition advClick="0" advTm="900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  <p:sldLayoutId id="2147483906" r:id="rId12"/>
    <p:sldLayoutId id="2147483907" r:id="rId13"/>
    <p:sldLayoutId id="2147483908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6.gif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3.xml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9.xml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.jpeg"/><Relationship Id="rId7" Type="http://schemas.openxmlformats.org/officeDocument/2006/relationships/image" Target="../media/image3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9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Relationship Id="rId4" Type="http://schemas.openxmlformats.org/officeDocument/2006/relationships/image" Target="../media/image39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7" Type="http://schemas.openxmlformats.org/officeDocument/2006/relationships/image" Target="../media/image14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4.xml"/><Relationship Id="rId6" Type="http://schemas.openxmlformats.org/officeDocument/2006/relationships/image" Target="../media/image13.wmf"/><Relationship Id="rId5" Type="http://schemas.openxmlformats.org/officeDocument/2006/relationships/image" Target="../media/image12.wm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28662" y="1071546"/>
            <a:ext cx="594265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i="1" dirty="0" smtClean="0">
                <a:solidFill>
                  <a:schemeClr val="bg1"/>
                </a:solidFill>
              </a:rPr>
              <a:t>Здоровый</a:t>
            </a:r>
          </a:p>
          <a:p>
            <a:r>
              <a:rPr lang="ru-RU" sz="7200" b="1" i="1" dirty="0" smtClean="0">
                <a:solidFill>
                  <a:schemeClr val="bg1"/>
                </a:solidFill>
              </a:rPr>
              <a:t>          образ </a:t>
            </a:r>
          </a:p>
          <a:p>
            <a:r>
              <a:rPr lang="ru-RU" sz="7200" b="1" i="1" dirty="0" smtClean="0">
                <a:solidFill>
                  <a:schemeClr val="bg1"/>
                </a:solidFill>
              </a:rPr>
              <a:t>              жизни </a:t>
            </a:r>
            <a:endParaRPr lang="ru-RU" sz="72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2066" y="6143644"/>
            <a:ext cx="32191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Выполнила ученица 5а класса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          Шарнина Полина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8" name="Rectangle 1"/>
          <p:cNvSpPr>
            <a:spLocks noGrp="1" noChangeArrowheads="1"/>
          </p:cNvSpPr>
          <p:nvPr>
            <p:ph type="title"/>
          </p:nvPr>
        </p:nvSpPr>
        <p:spPr>
          <a:xfrm>
            <a:off x="590550" y="296863"/>
            <a:ext cx="8324850" cy="11334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smtClean="0">
                <a:solidFill>
                  <a:schemeClr val="bg1"/>
                </a:solidFill>
              </a:rPr>
              <a:t>Личная гигиена и режим дня</a:t>
            </a:r>
          </a:p>
        </p:txBody>
      </p:sp>
      <p:pic>
        <p:nvPicPr>
          <p:cNvPr id="9220" name="Picture 5" descr="Гигиена зуб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57224" y="1857364"/>
            <a:ext cx="33591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11" name="Рисунок 10" descr="401442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00562" y="2500306"/>
            <a:ext cx="4195200" cy="3312000"/>
          </a:xfrm>
          <a:prstGeom prst="rect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Рисунок 28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5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 sz="4000" b="1" i="1" dirty="0">
                <a:solidFill>
                  <a:schemeClr val="bg1"/>
                </a:solidFill>
              </a:rPr>
              <a:t>Делу - время, потехе - час!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3348038" y="952500"/>
            <a:ext cx="4330700" cy="5905500"/>
          </a:xfrm>
        </p:spPr>
        <p:txBody>
          <a:bodyPr/>
          <a:lstStyle/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20 мин.</a:t>
            </a: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10 мин.</a:t>
            </a: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8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30 мин.</a:t>
            </a:r>
            <a:endParaRPr lang="en-US" sz="1800" b="1" dirty="0">
              <a:solidFill>
                <a:schemeClr val="bg1"/>
              </a:solidFill>
            </a:endParaRPr>
          </a:p>
          <a:p>
            <a:pPr lvl="2">
              <a:lnSpc>
                <a:spcPct val="80000"/>
              </a:lnSpc>
              <a:buClr>
                <a:srgbClr val="FF0066"/>
              </a:buClr>
              <a:buFont typeface="Wingdings" pitchFamily="2" charset="2"/>
              <a:buNone/>
            </a:pPr>
            <a:endParaRPr lang="en-US" sz="1800" b="1" dirty="0">
              <a:solidFill>
                <a:schemeClr val="bg1"/>
              </a:solidFill>
            </a:endParaRPr>
          </a:p>
          <a:p>
            <a:pPr lvl="2">
              <a:lnSpc>
                <a:spcPct val="80000"/>
              </a:lnSpc>
              <a:buClr>
                <a:srgbClr val="FF0066"/>
              </a:buClr>
              <a:buFont typeface="Wingdings" pitchFamily="2" charset="2"/>
              <a:buNone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1ч. 30 мин.</a:t>
            </a: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25 мин.</a:t>
            </a: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>
                <a:solidFill>
                  <a:schemeClr val="bg1"/>
                </a:solidFill>
              </a:rPr>
              <a:t>1час</a:t>
            </a: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chemeClr val="bg1"/>
              </a:solidFill>
            </a:endParaRPr>
          </a:p>
          <a:p>
            <a:pPr lvl="2"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r>
              <a:rPr lang="ru-RU" sz="1800" b="1" dirty="0" smtClean="0">
                <a:solidFill>
                  <a:schemeClr val="bg1"/>
                </a:solidFill>
              </a:rPr>
              <a:t>10 час</a:t>
            </a:r>
            <a:r>
              <a:rPr lang="ru-RU" sz="1800" b="1" dirty="0">
                <a:solidFill>
                  <a:schemeClr val="bg1"/>
                </a:solidFill>
              </a:rPr>
              <a:t>.</a:t>
            </a:r>
          </a:p>
          <a:p>
            <a:pPr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8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400" b="1" dirty="0">
              <a:solidFill>
                <a:srgbClr val="0000FF"/>
              </a:solidFill>
            </a:endParaRPr>
          </a:p>
          <a:p>
            <a:pPr>
              <a:lnSpc>
                <a:spcPct val="90000"/>
              </a:lnSpc>
              <a:buClr>
                <a:srgbClr val="FF0066"/>
              </a:buClr>
              <a:buFont typeface="Wingdings" pitchFamily="2" charset="2"/>
              <a:buChar char="Ø"/>
            </a:pPr>
            <a:endParaRPr lang="ru-RU" sz="1400" b="1" dirty="0">
              <a:solidFill>
                <a:srgbClr val="0000FF"/>
              </a:solidFill>
            </a:endParaRPr>
          </a:p>
        </p:txBody>
      </p:sp>
      <p:pic>
        <p:nvPicPr>
          <p:cNvPr id="2057" name="Picture 9" descr="Рис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4941888"/>
            <a:ext cx="1582737" cy="144462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8" name="Picture 10" descr="Рис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860800"/>
            <a:ext cx="1511300" cy="1404938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59" name="Picture 11" descr="Рис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72396" y="2857496"/>
            <a:ext cx="1368425" cy="1241425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60" name="Picture 12" descr="Рис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339975" y="981075"/>
            <a:ext cx="1512888" cy="1420813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61" name="Picture 13" descr="Рис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29322" y="1071546"/>
            <a:ext cx="1392237" cy="137953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62" name="Picture 14" descr="Рис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95288" y="1341438"/>
            <a:ext cx="1512887" cy="1411287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2064" name="Picture 16" descr="Рис 8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6572264" y="4857760"/>
            <a:ext cx="1368425" cy="135255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066" name="Text Box 18"/>
          <p:cNvSpPr txBox="1">
            <a:spLocks noChangeArrowheads="1"/>
          </p:cNvSpPr>
          <p:nvPr/>
        </p:nvSpPr>
        <p:spPr bwMode="auto">
          <a:xfrm>
            <a:off x="684213" y="2708275"/>
            <a:ext cx="7889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Прогулка</a:t>
            </a:r>
          </a:p>
        </p:txBody>
      </p:sp>
      <p:sp>
        <p:nvSpPr>
          <p:cNvPr id="2067" name="Text Box 19"/>
          <p:cNvSpPr txBox="1">
            <a:spLocks noChangeArrowheads="1"/>
          </p:cNvSpPr>
          <p:nvPr/>
        </p:nvSpPr>
        <p:spPr bwMode="auto">
          <a:xfrm>
            <a:off x="2771775" y="2420938"/>
            <a:ext cx="58381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Уроки</a:t>
            </a:r>
          </a:p>
        </p:txBody>
      </p:sp>
      <p:sp>
        <p:nvSpPr>
          <p:cNvPr id="2068" name="Text Box 20"/>
          <p:cNvSpPr txBox="1">
            <a:spLocks noChangeArrowheads="1"/>
          </p:cNvSpPr>
          <p:nvPr/>
        </p:nvSpPr>
        <p:spPr bwMode="auto">
          <a:xfrm>
            <a:off x="684213" y="5300663"/>
            <a:ext cx="71686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Зарядка</a:t>
            </a:r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2555875" y="6381750"/>
            <a:ext cx="683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Чтение </a:t>
            </a:r>
          </a:p>
        </p:txBody>
      </p:sp>
      <p:sp>
        <p:nvSpPr>
          <p:cNvPr id="2072" name="Text Box 24"/>
          <p:cNvSpPr txBox="1">
            <a:spLocks noChangeArrowheads="1"/>
          </p:cNvSpPr>
          <p:nvPr/>
        </p:nvSpPr>
        <p:spPr bwMode="auto">
          <a:xfrm>
            <a:off x="6084888" y="2428869"/>
            <a:ext cx="111280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У компьютера</a:t>
            </a:r>
          </a:p>
        </p:txBody>
      </p:sp>
      <p:sp>
        <p:nvSpPr>
          <p:cNvPr id="2073" name="Text Box 25"/>
          <p:cNvSpPr txBox="1">
            <a:spLocks noChangeArrowheads="1"/>
          </p:cNvSpPr>
          <p:nvPr/>
        </p:nvSpPr>
        <p:spPr bwMode="auto">
          <a:xfrm>
            <a:off x="8027988" y="2500306"/>
            <a:ext cx="4299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200" i="0" dirty="0">
                <a:solidFill>
                  <a:schemeClr val="bg1"/>
                </a:solidFill>
              </a:rPr>
              <a:t>Сон</a:t>
            </a:r>
          </a:p>
        </p:txBody>
      </p:sp>
      <p:sp>
        <p:nvSpPr>
          <p:cNvPr id="2074" name="Text Box 26"/>
          <p:cNvSpPr txBox="1">
            <a:spLocks noChangeArrowheads="1"/>
          </p:cNvSpPr>
          <p:nvPr/>
        </p:nvSpPr>
        <p:spPr bwMode="auto">
          <a:xfrm>
            <a:off x="7864475" y="4818063"/>
            <a:ext cx="18473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 sz="1200" i="0" dirty="0">
              <a:solidFill>
                <a:schemeClr val="bg1"/>
              </a:solidFill>
            </a:endParaRPr>
          </a:p>
        </p:txBody>
      </p:sp>
      <p:sp>
        <p:nvSpPr>
          <p:cNvPr id="2075" name="Text Box 27"/>
          <p:cNvSpPr txBox="1">
            <a:spLocks noChangeArrowheads="1"/>
          </p:cNvSpPr>
          <p:nvPr/>
        </p:nvSpPr>
        <p:spPr bwMode="auto">
          <a:xfrm>
            <a:off x="6372225" y="6237288"/>
            <a:ext cx="1096775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1200" i="0" dirty="0" smtClean="0">
                <a:solidFill>
                  <a:schemeClr val="bg1"/>
                </a:solidFill>
              </a:rPr>
              <a:t>                Обед</a:t>
            </a:r>
            <a:endParaRPr lang="ru-RU" sz="1200" i="0" dirty="0">
              <a:solidFill>
                <a:schemeClr val="bg1"/>
              </a:solidFill>
            </a:endParaRPr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 flipH="1" flipV="1">
            <a:off x="5292725" y="1196975"/>
            <a:ext cx="647700" cy="360363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79" name="Line 31"/>
          <p:cNvSpPr>
            <a:spLocks noChangeShapeType="1"/>
          </p:cNvSpPr>
          <p:nvPr/>
        </p:nvSpPr>
        <p:spPr bwMode="auto">
          <a:xfrm flipV="1">
            <a:off x="1692275" y="2060575"/>
            <a:ext cx="2951163" cy="1728788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80" name="Line 32"/>
          <p:cNvSpPr>
            <a:spLocks noChangeShapeType="1"/>
          </p:cNvSpPr>
          <p:nvPr/>
        </p:nvSpPr>
        <p:spPr bwMode="auto">
          <a:xfrm>
            <a:off x="6156325" y="47974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 flipH="1" flipV="1">
            <a:off x="5364163" y="2997200"/>
            <a:ext cx="1800225" cy="18002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89" name="Line 41"/>
          <p:cNvSpPr>
            <a:spLocks noChangeShapeType="1"/>
          </p:cNvSpPr>
          <p:nvPr/>
        </p:nvSpPr>
        <p:spPr bwMode="auto">
          <a:xfrm>
            <a:off x="3203575" y="2420938"/>
            <a:ext cx="1512888" cy="12239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90" name="Line 42"/>
          <p:cNvSpPr>
            <a:spLocks noChangeShapeType="1"/>
          </p:cNvSpPr>
          <p:nvPr/>
        </p:nvSpPr>
        <p:spPr bwMode="auto">
          <a:xfrm flipV="1">
            <a:off x="3851275" y="4652963"/>
            <a:ext cx="720725" cy="1008062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91" name="Line 43"/>
          <p:cNvSpPr>
            <a:spLocks noChangeShapeType="1"/>
          </p:cNvSpPr>
          <p:nvPr/>
        </p:nvSpPr>
        <p:spPr bwMode="auto">
          <a:xfrm>
            <a:off x="1908175" y="2781300"/>
            <a:ext cx="2592388" cy="266382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  <p:sp>
        <p:nvSpPr>
          <p:cNvPr id="2092" name="Line 44"/>
          <p:cNvSpPr>
            <a:spLocks noChangeShapeType="1"/>
          </p:cNvSpPr>
          <p:nvPr/>
        </p:nvSpPr>
        <p:spPr bwMode="auto">
          <a:xfrm flipH="1">
            <a:off x="5000628" y="3143248"/>
            <a:ext cx="2497159" cy="3236915"/>
          </a:xfrm>
          <a:prstGeom prst="line">
            <a:avLst/>
          </a:prstGeom>
          <a:ln>
            <a:headEnd/>
            <a:tailEnd type="triangle" w="med" len="med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2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2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2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2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" grpId="0" animBg="1"/>
      <p:bldP spid="2079" grpId="0" animBg="1"/>
      <p:bldP spid="2081" grpId="0" animBg="1"/>
      <p:bldP spid="2089" grpId="0" animBg="1"/>
      <p:bldP spid="2090" grpId="0" animBg="1"/>
      <p:bldP spid="2091" grpId="0" animBg="1"/>
      <p:bldP spid="209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>
          <a:xfrm>
            <a:off x="590550" y="296863"/>
            <a:ext cx="8324850" cy="11334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smtClean="0">
                <a:solidFill>
                  <a:schemeClr val="bg1"/>
                </a:solidFill>
              </a:rPr>
              <a:t>Вредные привычки</a:t>
            </a:r>
          </a:p>
        </p:txBody>
      </p:sp>
      <p:pic>
        <p:nvPicPr>
          <p:cNvPr id="7" name="Picture 3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3143241" y="3510000"/>
            <a:ext cx="3109942" cy="3240000"/>
          </a:xfrm>
          <a:prstGeom prst="rect">
            <a:avLst/>
          </a:prstGeom>
          <a:noFill/>
          <a:ln w="57150" cmpd="thickThin">
            <a:solidFill>
              <a:srgbClr val="000000"/>
            </a:solidFill>
          </a:ln>
          <a:effectLst>
            <a:softEdge rad="127000"/>
          </a:effectLst>
        </p:spPr>
      </p:pic>
      <p:pic>
        <p:nvPicPr>
          <p:cNvPr id="10" name="Picture 1025" descr="C:\Documents and Settings\Администратор\Рабочий стол\ира\ресурсы\sigar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714488"/>
            <a:ext cx="3360000" cy="30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12" name="Содержимое 11" descr="a638f3a4d0d1.gif"/>
          <p:cNvPicPr>
            <a:picLocks noGrp="1" noChangeAspect="1"/>
          </p:cNvPicPr>
          <p:nvPr>
            <p:ph idx="1"/>
          </p:nvPr>
        </p:nvPicPr>
        <p:blipFill>
          <a:blip r:embed="rId6"/>
          <a:stretch>
            <a:fillRect/>
          </a:stretch>
        </p:blipFill>
        <p:spPr>
          <a:xfrm>
            <a:off x="5715008" y="1928802"/>
            <a:ext cx="2857520" cy="2714644"/>
          </a:xfrm>
          <a:effectLst>
            <a:softEdge rad="1270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12290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819150" y="296863"/>
            <a:ext cx="7467626" cy="113347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err="1" smtClean="0"/>
              <a:t>Табакокурение</a:t>
            </a:r>
            <a:endParaRPr lang="ru-RU" b="1" i="1" dirty="0" smtClean="0"/>
          </a:p>
        </p:txBody>
      </p:sp>
      <p:pic>
        <p:nvPicPr>
          <p:cNvPr id="15366" name="Picture 6" descr="img0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2976" y="2071678"/>
            <a:ext cx="3240087" cy="242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5143504" y="2143117"/>
            <a:ext cx="2643206" cy="3637919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dirty="0" smtClean="0">
                <a:solidFill>
                  <a:srgbClr val="FFFF00"/>
                </a:solidFill>
              </a:rPr>
              <a:t>В табаке содержатся :</a:t>
            </a:r>
          </a:p>
          <a:p>
            <a:pPr>
              <a:lnSpc>
                <a:spcPct val="90000"/>
              </a:lnSpc>
            </a:pPr>
            <a:endParaRPr lang="ru-RU" sz="2000" b="1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Никотин                            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Сажа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Смолы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Оксид мышьяка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Углекислый газ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Муравьиная кислота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Уксусная кислота 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Формальдегиды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Аммиак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chemeClr val="bg1"/>
                </a:solidFill>
              </a:rPr>
              <a:t>Сероводород</a:t>
            </a: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FFFF00"/>
              </a:solidFill>
            </a:endParaRPr>
          </a:p>
          <a:p>
            <a:pPr>
              <a:lnSpc>
                <a:spcPct val="90000"/>
              </a:lnSpc>
            </a:pPr>
            <a:endParaRPr lang="ru-RU" dirty="0" smtClean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485776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cs typeface="Times New Roman" pitchFamily="18" charset="0"/>
              </a:rPr>
              <a:t>1-2 пачки сигарет содержат смертельную дозу никотина. Курильщика спасает, что эта доза вводится в организм не сразу, а дробно.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3071802" y="6000768"/>
            <a:ext cx="58579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cs typeface="Times New Roman" pitchFamily="18" charset="0"/>
              </a:rPr>
              <a:t>                            </a:t>
            </a: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В дыме табака содержится более 30  </a:t>
            </a:r>
            <a:b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bg1"/>
                </a:solidFill>
                <a:cs typeface="Times New Roman" pitchFamily="18" charset="0"/>
              </a:rPr>
              <a:t>                                        ядовитых веществ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1266" name="Rectangle 1"/>
          <p:cNvSpPr>
            <a:spLocks noGrp="1" noChangeArrowheads="1"/>
          </p:cNvSpPr>
          <p:nvPr>
            <p:ph type="title"/>
          </p:nvPr>
        </p:nvSpPr>
        <p:spPr>
          <a:xfrm>
            <a:off x="590550" y="296863"/>
            <a:ext cx="8196292" cy="1133475"/>
          </a:xfr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smtClean="0"/>
              <a:t>Алкоголизм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2000240"/>
            <a:ext cx="321471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2000" b="1" dirty="0" smtClean="0"/>
              <a:t>В результате систематического потребления алкоголя развивается </a:t>
            </a:r>
            <a:r>
              <a:rPr lang="ru-RU" sz="2000" b="1" dirty="0" err="1" smtClean="0"/>
              <a:t>симтопокомплекс</a:t>
            </a:r>
            <a:r>
              <a:rPr lang="ru-RU" sz="2000" b="1" dirty="0" smtClean="0"/>
              <a:t> </a:t>
            </a:r>
            <a:r>
              <a:rPr lang="ru-RU" sz="2000" b="1" dirty="0" smtClean="0"/>
              <a:t>болезненного пристрастия к нему:</a:t>
            </a:r>
          </a:p>
          <a:p>
            <a:pPr>
              <a:lnSpc>
                <a:spcPct val="80000"/>
              </a:lnSpc>
            </a:pPr>
            <a:r>
              <a:rPr lang="ru-RU" sz="2000" b="1" dirty="0" smtClean="0"/>
              <a:t>- потеря чувства меры и контроля над количеством потребляемого алкоголя;</a:t>
            </a:r>
          </a:p>
          <a:p>
            <a:pPr>
              <a:lnSpc>
                <a:spcPct val="80000"/>
              </a:lnSpc>
            </a:pPr>
            <a:r>
              <a:rPr lang="ru-RU" sz="2000" b="1" dirty="0" smtClean="0"/>
              <a:t>- нарушение деятельности центральной и периферической нервной системы (психозы, невриты и т.п.) и функций внутренних органов. </a:t>
            </a:r>
          </a:p>
        </p:txBody>
      </p:sp>
      <p:pic>
        <p:nvPicPr>
          <p:cNvPr id="8" name="Рисунок 7" descr="depression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2" y="1928802"/>
            <a:ext cx="3071834" cy="421484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i="1" dirty="0" smtClean="0">
                <a:latin typeface="+mn-lt"/>
              </a:rPr>
              <a:t>Наркомания</a:t>
            </a:r>
            <a:endParaRPr lang="ru-RU" b="1" i="1" dirty="0">
              <a:latin typeface="+mn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5786" y="1857364"/>
            <a:ext cx="364333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Употребление наркотиков, помимо психической и физической зависимости, всегда приводит к необратимому грубому нарушению жизнедеятельности организма и </a:t>
            </a:r>
            <a:r>
              <a:rPr lang="ru-RU" sz="2000" b="1" dirty="0" smtClean="0">
                <a:solidFill>
                  <a:schemeClr val="bg1"/>
                </a:solidFill>
              </a:rPr>
              <a:t>социальной </a:t>
            </a:r>
            <a:r>
              <a:rPr lang="ru-RU" sz="2000" b="1" dirty="0" smtClean="0">
                <a:solidFill>
                  <a:schemeClr val="bg1"/>
                </a:solidFill>
              </a:rPr>
              <a:t>деградации наркомана. Именно эти </a:t>
            </a:r>
            <a:r>
              <a:rPr lang="ru-RU" sz="2000" b="1" dirty="0" smtClean="0">
                <a:solidFill>
                  <a:schemeClr val="bg1">
                    <a:lumMod val="75000"/>
                  </a:schemeClr>
                </a:solidFill>
              </a:rPr>
              <a:t>последствия составляют наибольшую опасность для здоровья и жизни человека.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286380" y="5214950"/>
            <a:ext cx="307183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bg1"/>
                </a:solidFill>
              </a:rPr>
              <a:t>С момента возникновения </a:t>
            </a:r>
            <a:r>
              <a:rPr lang="ru-RU" b="1" dirty="0" err="1" smtClean="0">
                <a:solidFill>
                  <a:schemeClr val="bg1"/>
                </a:solidFill>
              </a:rPr>
              <a:t>наркозависимости</a:t>
            </a:r>
            <a:r>
              <a:rPr lang="ru-RU" b="1" dirty="0" smtClean="0">
                <a:solidFill>
                  <a:schemeClr val="bg1"/>
                </a:solidFill>
              </a:rPr>
              <a:t> человек проживает не более 3-4 лет</a:t>
            </a:r>
            <a:r>
              <a:rPr lang="ru-RU" dirty="0" smtClean="0"/>
              <a:t>.</a:t>
            </a:r>
          </a:p>
        </p:txBody>
      </p:sp>
      <p:pic>
        <p:nvPicPr>
          <p:cNvPr id="8" name="Рисунок 7" descr="9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14876" y="2214554"/>
            <a:ext cx="4092188" cy="270000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Правила здорового образа жизни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8802"/>
            <a:ext cx="8229600" cy="4500594"/>
          </a:xfrm>
        </p:spPr>
        <p:txBody>
          <a:bodyPr/>
          <a:lstStyle/>
          <a:p>
            <a:pPr>
              <a:buClr>
                <a:srgbClr val="FF0066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1"/>
                </a:solidFill>
              </a:rPr>
              <a:t>Соблюдай чистоту!</a:t>
            </a:r>
          </a:p>
          <a:p>
            <a:pPr>
              <a:buClr>
                <a:srgbClr val="FF0066"/>
              </a:buClr>
              <a:buFont typeface="Wingdings" pitchFamily="2" charset="2"/>
              <a:buChar char="v"/>
            </a:pPr>
            <a:endParaRPr lang="ru-RU" sz="2400" b="1" dirty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1"/>
                </a:solidFill>
              </a:rPr>
              <a:t>Правильно питайся.</a:t>
            </a:r>
          </a:p>
          <a:p>
            <a:pPr>
              <a:buClr>
                <a:srgbClr val="FF0066"/>
              </a:buClr>
              <a:buNone/>
            </a:pPr>
            <a:endParaRPr lang="ru-RU" sz="2400" b="1" dirty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1"/>
                </a:solidFill>
              </a:rPr>
              <a:t>Больше двигайся!</a:t>
            </a:r>
          </a:p>
          <a:p>
            <a:pPr>
              <a:buClr>
                <a:srgbClr val="FF0066"/>
              </a:buClr>
              <a:buFont typeface="Wingdings" pitchFamily="2" charset="2"/>
              <a:buChar char="v"/>
            </a:pPr>
            <a:endParaRPr lang="ru-RU" sz="2400" b="1" dirty="0">
              <a:solidFill>
                <a:schemeClr val="bg1"/>
              </a:solidFill>
            </a:endParaRPr>
          </a:p>
          <a:p>
            <a:pPr>
              <a:buClr>
                <a:srgbClr val="FF0066"/>
              </a:buClr>
              <a:buFont typeface="Wingdings" pitchFamily="2" charset="2"/>
              <a:buChar char="v"/>
            </a:pPr>
            <a:r>
              <a:rPr lang="ru-RU" sz="2400" b="1" dirty="0">
                <a:solidFill>
                  <a:schemeClr val="bg1"/>
                </a:solidFill>
              </a:rPr>
              <a:t>Не заводи вредных привычек.</a:t>
            </a:r>
          </a:p>
        </p:txBody>
      </p:sp>
      <p:pic>
        <p:nvPicPr>
          <p:cNvPr id="9220" name="Picture 4" descr="Витамины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1857364"/>
            <a:ext cx="3554413" cy="4173539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>
                <a:solidFill>
                  <a:srgbClr val="FF0066"/>
                </a:solidFill>
              </a:rPr>
              <a:t>Жизнь без вредных привычек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1538" y="1600200"/>
            <a:ext cx="7615262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Спорт  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Отдых 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Переедание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Наркотики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Зарядка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Сон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Витамины 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Труд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 Лень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Гигиена</a:t>
            </a:r>
          </a:p>
          <a:p>
            <a:pPr>
              <a:lnSpc>
                <a:spcPct val="90000"/>
              </a:lnSpc>
            </a:pPr>
            <a:r>
              <a:rPr lang="ru-RU" sz="2400" b="1" dirty="0">
                <a:solidFill>
                  <a:schemeClr val="bg1"/>
                </a:solidFill>
              </a:rPr>
              <a:t>Курение</a:t>
            </a:r>
          </a:p>
          <a:p>
            <a:pPr>
              <a:lnSpc>
                <a:spcPct val="90000"/>
              </a:lnSpc>
            </a:pPr>
            <a:endParaRPr lang="ru-RU" sz="2400" dirty="0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3789363" y="1844675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1800" i="0"/>
              <a:t> </a:t>
            </a:r>
          </a:p>
        </p:txBody>
      </p:sp>
      <p:pic>
        <p:nvPicPr>
          <p:cNvPr id="13317" name="Picture 5" descr="Рис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14850" y="1484313"/>
            <a:ext cx="3297238" cy="4824412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xit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2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/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xit" presetSubtype="6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/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sz="4000" b="1" dirty="0" smtClean="0">
              <a:solidFill>
                <a:srgbClr val="000066"/>
              </a:solidFill>
            </a:endParaRPr>
          </a:p>
        </p:txBody>
      </p:sp>
      <p:pic>
        <p:nvPicPr>
          <p:cNvPr id="4" name="Рисунок 3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482c6812c31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214290"/>
            <a:ext cx="4419600" cy="33147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5b101417cee7e2dc2e033cdb1ba0ec79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8082" y="2428868"/>
            <a:ext cx="1524000" cy="114300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8717ed2800ae5ab632f733675b22d68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4069080"/>
            <a:ext cx="2788920" cy="278892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9" name="Рисунок 8" descr="1192129151_dp_000013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57686" y="3798000"/>
            <a:ext cx="4238100" cy="3060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2203403" y="3214686"/>
            <a:ext cx="483818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Выбери жизнь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pic>
        <p:nvPicPr>
          <p:cNvPr id="11" name="Рисунок 10" descr="9ff37e2c7f87c4ebfd875b6804e6bb7a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86314" y="1428736"/>
            <a:ext cx="2161698" cy="1908000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12" name="Рисунок 11" descr="16846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15074" y="142852"/>
            <a:ext cx="2674757" cy="1908000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h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50000">
                                          <p:val>
                                            <p:strVal val="#ppt_w/1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6050" y="3357562"/>
            <a:ext cx="335758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Все пороки от безделья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2214555"/>
            <a:ext cx="592935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b="1" dirty="0" err="1" smtClean="0">
                <a:solidFill>
                  <a:schemeClr val="accent6">
                    <a:lumMod val="20000"/>
                    <a:lumOff val="80000"/>
                  </a:schemeClr>
                </a:solidFill>
                <a:cs typeface="Times New Roman" pitchFamily="18" charset="0"/>
              </a:rPr>
              <a:t>Хорошeе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cs typeface="Times New Roman" pitchFamily="18" charset="0"/>
              </a:rPr>
              <a:t> здоровье </a:t>
            </a:r>
            <a:r>
              <a:rPr lang="ru-RU" sz="28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cs typeface="Times New Roman" pitchFamily="18" charset="0"/>
              </a:rPr>
              <a:t>- основа долгой, счастливой и полноценной жизни.</a:t>
            </a:r>
            <a:r>
              <a:rPr lang="ru-RU" sz="28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57818" y="4071942"/>
            <a:ext cx="34290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Кто курит табак, тот </a:t>
            </a:r>
            <a:r>
              <a:rPr lang="ru-RU" sz="2400" b="1" dirty="0" smtClean="0">
                <a:solidFill>
                  <a:schemeClr val="bg1"/>
                </a:solidFill>
              </a:rPr>
              <a:t>сам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r>
              <a:rPr lang="ru-RU" sz="2400" b="1" dirty="0" smtClean="0">
                <a:solidFill>
                  <a:schemeClr val="bg1"/>
                </a:solidFill>
              </a:rPr>
              <a:t>             себе </a:t>
            </a:r>
            <a:r>
              <a:rPr lang="ru-RU" sz="2400" b="1" dirty="0" smtClean="0">
                <a:solidFill>
                  <a:schemeClr val="bg1"/>
                </a:solidFill>
              </a:rPr>
              <a:t>враг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14744" y="1643050"/>
            <a:ext cx="50720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    Здоров </a:t>
            </a: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будешь – всё добудешь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500042"/>
            <a:ext cx="521497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Здоровье сгубишь – новое не купишь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8" name="Picture 16" descr="b2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5715016"/>
            <a:ext cx="108585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 descr="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2071670" y="5500702"/>
            <a:ext cx="1143000" cy="1079500"/>
          </a:xfrm>
          <a:prstGeom prst="rect">
            <a:avLst/>
          </a:prstGeom>
          <a:noFill/>
        </p:spPr>
      </p:pic>
      <p:sp>
        <p:nvSpPr>
          <p:cNvPr id="10" name="AutoShape 13"/>
          <p:cNvSpPr>
            <a:spLocks noChangeArrowheads="1"/>
          </p:cNvSpPr>
          <p:nvPr/>
        </p:nvSpPr>
        <p:spPr bwMode="auto">
          <a:xfrm>
            <a:off x="3143240" y="4643446"/>
            <a:ext cx="2428892" cy="1143008"/>
          </a:xfrm>
          <a:prstGeom prst="cloudCallout">
            <a:avLst>
              <a:gd name="adj1" fmla="val -42634"/>
              <a:gd name="adj2" fmla="val 51764"/>
            </a:avLst>
          </a:prstGeom>
          <a:solidFill>
            <a:schemeClr val="hlink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ru-RU" dirty="0" smtClean="0">
                <a:solidFill>
                  <a:schemeClr val="bg1"/>
                </a:solidFill>
                <a:latin typeface="Tahoma" pitchFamily="34" charset="0"/>
              </a:rPr>
              <a:t>Слабеет  тело без дела</a:t>
            </a:r>
            <a:endParaRPr lang="ru-RU" dirty="0">
              <a:solidFill>
                <a:schemeClr val="bg1"/>
              </a:solidFill>
              <a:latin typeface="Tahoma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71604" y="114298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Здоровье сбережешь, сам себя сбережешь</a:t>
            </a:r>
            <a:endParaRPr lang="ru-RU" sz="24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57158" y="3929066"/>
            <a:ext cx="3929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6"/>
                </a:solidFill>
              </a:rPr>
              <a:t>Здоровье – это то, что мы мало ценим, но за что </a:t>
            </a:r>
            <a:r>
              <a:rPr lang="ru-RU" sz="2400" b="1" dirty="0" smtClean="0">
                <a:solidFill>
                  <a:schemeClr val="accent6"/>
                </a:solidFill>
              </a:rPr>
              <a:t>дорого  </a:t>
            </a:r>
            <a:r>
              <a:rPr lang="ru-RU" sz="2400" b="1" dirty="0" smtClean="0">
                <a:solidFill>
                  <a:schemeClr val="accent6"/>
                </a:solidFill>
              </a:rPr>
              <a:t>платим</a:t>
            </a:r>
            <a:endParaRPr lang="ru-RU" sz="24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2" name="Rectangle 1"/>
          <p:cNvSpPr>
            <a:spLocks noGrp="1" noChangeArrowheads="1"/>
          </p:cNvSpPr>
          <p:nvPr>
            <p:ph type="title"/>
          </p:nvPr>
        </p:nvSpPr>
        <p:spPr>
          <a:xfrm>
            <a:off x="590550" y="311150"/>
            <a:ext cx="8324850" cy="110648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smtClean="0"/>
              <a:t> </a:t>
            </a:r>
            <a:r>
              <a:rPr lang="en-GB" b="1" i="1" dirty="0" err="1" smtClean="0">
                <a:solidFill>
                  <a:schemeClr val="bg1"/>
                </a:solidFill>
              </a:rPr>
              <a:t>Содержание</a:t>
            </a:r>
            <a:endParaRPr lang="en-GB" b="1" i="1" dirty="0" smtClean="0">
              <a:solidFill>
                <a:schemeClr val="bg1"/>
              </a:solidFill>
            </a:endParaRPr>
          </a:p>
        </p:txBody>
      </p:sp>
      <p:sp>
        <p:nvSpPr>
          <p:cNvPr id="2" name="Rectangle 2"/>
          <p:cNvSpPr>
            <a:spLocks noGrp="1" noChangeArrowheads="1"/>
          </p:cNvSpPr>
          <p:nvPr>
            <p:ph idx="1"/>
          </p:nvPr>
        </p:nvSpPr>
        <p:spPr>
          <a:xfrm>
            <a:off x="1928794" y="1790700"/>
            <a:ext cx="6986606" cy="4383088"/>
          </a:xfrm>
        </p:spPr>
        <p:txBody>
          <a:bodyPr lIns="0" tIns="0" rIns="0" bIns="0"/>
          <a:lstStyle/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>
                <a:solidFill>
                  <a:schemeClr val="bg1"/>
                </a:solidFill>
              </a:rPr>
              <a:t>Здоровый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образ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жизни</a:t>
            </a:r>
            <a:endParaRPr lang="en-GB" b="1" dirty="0" smtClean="0">
              <a:solidFill>
                <a:schemeClr val="bg1"/>
              </a:solidFill>
            </a:endParaRP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>
                <a:solidFill>
                  <a:schemeClr val="bg1"/>
                </a:solidFill>
              </a:rPr>
              <a:t>Правильное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питание</a:t>
            </a:r>
            <a:endParaRPr lang="en-GB" b="1" dirty="0" smtClean="0">
              <a:solidFill>
                <a:schemeClr val="bg1"/>
              </a:solidFill>
            </a:endParaRP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>
                <a:solidFill>
                  <a:schemeClr val="bg1"/>
                </a:solidFill>
              </a:rPr>
              <a:t>Физическая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культура</a:t>
            </a:r>
            <a:r>
              <a:rPr lang="en-GB" b="1" dirty="0" smtClean="0">
                <a:solidFill>
                  <a:schemeClr val="bg1"/>
                </a:solidFill>
              </a:rPr>
              <a:t> и </a:t>
            </a:r>
            <a:r>
              <a:rPr lang="en-GB" b="1" dirty="0" err="1" smtClean="0">
                <a:solidFill>
                  <a:schemeClr val="bg1"/>
                </a:solidFill>
              </a:rPr>
              <a:t>спорт</a:t>
            </a:r>
            <a:endParaRPr lang="en-GB" b="1" dirty="0" smtClean="0">
              <a:solidFill>
                <a:schemeClr val="bg1"/>
              </a:solidFill>
            </a:endParaRP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>
                <a:solidFill>
                  <a:schemeClr val="bg1"/>
                </a:solidFill>
              </a:rPr>
              <a:t>Режим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дня</a:t>
            </a:r>
            <a:r>
              <a:rPr lang="en-GB" b="1" dirty="0" smtClean="0">
                <a:solidFill>
                  <a:schemeClr val="bg1"/>
                </a:solidFill>
              </a:rPr>
              <a:t> и </a:t>
            </a:r>
            <a:r>
              <a:rPr lang="en-GB" b="1" dirty="0" err="1" smtClean="0">
                <a:solidFill>
                  <a:schemeClr val="bg1"/>
                </a:solidFill>
              </a:rPr>
              <a:t>личная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гигиена</a:t>
            </a:r>
            <a:endParaRPr lang="en-GB" b="1" dirty="0" smtClean="0">
              <a:solidFill>
                <a:schemeClr val="bg1"/>
              </a:solidFill>
            </a:endParaRPr>
          </a:p>
          <a:p>
            <a:pPr eaLnBrk="1" hangingPunct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 smtClean="0">
                <a:solidFill>
                  <a:schemeClr val="bg1"/>
                </a:solidFill>
              </a:rPr>
              <a:t>Вредные</a:t>
            </a:r>
            <a:r>
              <a:rPr lang="en-GB" b="1" dirty="0" smtClean="0">
                <a:solidFill>
                  <a:schemeClr val="bg1"/>
                </a:solidFill>
              </a:rPr>
              <a:t> </a:t>
            </a:r>
            <a:r>
              <a:rPr lang="en-GB" b="1" dirty="0" err="1" smtClean="0">
                <a:solidFill>
                  <a:schemeClr val="bg1"/>
                </a:solidFill>
              </a:rPr>
              <a:t>привычки</a:t>
            </a:r>
            <a:endParaRPr lang="en-GB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6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7630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>	</a:t>
            </a:r>
            <a:r>
              <a:rPr lang="ru-RU" sz="4000" b="1" dirty="0" smtClean="0">
                <a:solidFill>
                  <a:schemeClr val="bg1"/>
                </a:solidFill>
              </a:rPr>
              <a:t>Человек рождается на свет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	Чтоб творить, дерзать – и не иначе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	Чтоб оставить в жизни добрый след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	И решить все трудные задачи.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	Человек рождается на свет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	Для чего? Ищите свой ответ…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	</a:t>
            </a:r>
            <a:r>
              <a:rPr lang="ru-RU" sz="3600" dirty="0" smtClean="0">
                <a:solidFill>
                  <a:srgbClr val="FFFF00"/>
                </a:solidFill>
              </a:rPr>
              <a:t/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28802"/>
            <a:ext cx="8229600" cy="4643470"/>
          </a:xfrm>
          <a:solidFill>
            <a:schemeClr val="bg1"/>
          </a:solidFill>
          <a:ln>
            <a:solidFill>
              <a:srgbClr val="3366CC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cene3d>
              <a:camera prst="perspectiveLeft"/>
              <a:lightRig rig="threePt" dir="t"/>
            </a:scene3d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/>
              <a:t>     </a:t>
            </a:r>
            <a:endParaRPr lang="ru-RU" sz="2000" b="1" dirty="0" smtClean="0">
              <a:solidFill>
                <a:schemeClr val="accent1"/>
              </a:solidFill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>
                <a:solidFill>
                  <a:schemeClr val="accent1"/>
                </a:solidFill>
              </a:rPr>
              <a:t> </a:t>
            </a:r>
            <a:r>
              <a:rPr lang="ru-RU" sz="2000" b="1" dirty="0" smtClean="0">
                <a:solidFill>
                  <a:schemeClr val="accent1"/>
                </a:solidFill>
              </a:rPr>
              <a:t>     </a:t>
            </a:r>
            <a:r>
              <a:rPr lang="ru-RU" sz="2000" b="1" dirty="0" smtClean="0">
                <a:solidFill>
                  <a:schemeClr val="accent1"/>
                </a:solidFill>
                <a:latin typeface="Comic Sans MS" pitchFamily="66" charset="0"/>
              </a:rPr>
              <a:t>Здоровье - это первая и важнейшая потребность человека, определяющая способность его к труду и обеспечивающая гармоническое развитие личности. Оно является важнейшей предпосылкой к познанию окружающего мира, к самоутверждению и счастью человека.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ru-RU" sz="2000" b="1" dirty="0">
              <a:solidFill>
                <a:schemeClr val="bg1"/>
              </a:solidFill>
              <a:latin typeface="Comic Sans MS" pitchFamily="66" charset="0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 smtClean="0"/>
          </a:p>
          <a:p>
            <a:pPr eaLnBrk="1" hangingPunct="1">
              <a:lnSpc>
                <a:spcPct val="90000"/>
              </a:lnSpc>
              <a:defRPr/>
            </a:pPr>
            <a:endParaRPr lang="ru-RU" sz="2000" b="1" dirty="0" smtClean="0"/>
          </a:p>
        </p:txBody>
      </p:sp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285720" y="381000"/>
            <a:ext cx="8358246" cy="1295400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Times New Roman"/>
              </a:rPr>
              <a:t>Здоровье - 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chemeClr val="bg1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Comic Sans MS" pitchFamily="66" charset="0"/>
                <a:cs typeface="Times New Roman"/>
              </a:rPr>
              <a:t>главное в жизни человека</a:t>
            </a:r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838200" y="4071942"/>
            <a:ext cx="7591452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isometricOffAxis1Right"/>
            <a:lightRig rig="threePt" dir="t"/>
          </a:scene3d>
        </p:spPr>
        <p:txBody>
          <a:bodyPr wrap="square" anchor="ctr">
            <a:sp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Comic Sans MS" pitchFamily="66" charset="0"/>
              </a:rPr>
              <a:t>Здоровье - это бесценное достояние не только каждого человека, но и всего общества. При встречах, расставаниях с близкими </a:t>
            </a:r>
            <a:r>
              <a:rPr lang="ru-RU" sz="2000" b="1" dirty="0" smtClean="0">
                <a:solidFill>
                  <a:schemeClr val="accent1"/>
                </a:solidFill>
                <a:latin typeface="Comic Sans MS" pitchFamily="66" charset="0"/>
              </a:rPr>
              <a:t>людьми </a:t>
            </a:r>
            <a:r>
              <a:rPr lang="ru-RU" sz="2000" b="1" dirty="0">
                <a:solidFill>
                  <a:schemeClr val="accent1"/>
                </a:solidFill>
                <a:latin typeface="Comic Sans MS" pitchFamily="66" charset="0"/>
              </a:rPr>
              <a:t>мы желаем им </a:t>
            </a:r>
            <a:r>
              <a:rPr lang="ru-RU" sz="2000" b="1" dirty="0" smtClean="0">
                <a:solidFill>
                  <a:schemeClr val="accent1"/>
                </a:solidFill>
                <a:latin typeface="Comic Sans MS" pitchFamily="66" charset="0"/>
              </a:rPr>
              <a:t>крепкого </a:t>
            </a:r>
            <a:r>
              <a:rPr lang="ru-RU" sz="2000" b="1" dirty="0">
                <a:solidFill>
                  <a:schemeClr val="accent1"/>
                </a:solidFill>
                <a:latin typeface="Comic Sans MS" pitchFamily="66" charset="0"/>
              </a:rPr>
              <a:t>здоровья, так как это - основное условие и залог полноценной и счастливой жизни.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Oval 1"/>
          <p:cNvSpPr>
            <a:spLocks noChangeArrowheads="1"/>
          </p:cNvSpPr>
          <p:nvPr/>
        </p:nvSpPr>
        <p:spPr bwMode="auto">
          <a:xfrm>
            <a:off x="3419475" y="2519363"/>
            <a:ext cx="2879725" cy="1260475"/>
          </a:xfrm>
          <a:prstGeom prst="ellipse">
            <a:avLst/>
          </a:prstGeom>
          <a:solidFill>
            <a:srgbClr val="0066CC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lIns="90000" tIns="45000" rIns="90000" bIns="45000" anchor="ctr" anchorCtr="1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solidFill>
                  <a:srgbClr val="FFFFFF"/>
                </a:solidFill>
              </a:rPr>
              <a:t> </a:t>
            </a:r>
            <a:r>
              <a:rPr lang="en-GB" sz="2200" b="1" dirty="0">
                <a:solidFill>
                  <a:srgbClr val="FFFFFF"/>
                </a:solidFill>
              </a:rPr>
              <a:t>ЗДОРОВЫЙ</a:t>
            </a:r>
            <a:br>
              <a:rPr lang="en-GB" sz="2200" b="1" dirty="0">
                <a:solidFill>
                  <a:srgbClr val="FFFFFF"/>
                </a:solidFill>
              </a:rPr>
            </a:br>
            <a:r>
              <a:rPr lang="en-GB" sz="2200" b="1" dirty="0">
                <a:solidFill>
                  <a:srgbClr val="FFFFFF"/>
                </a:solidFill>
              </a:rPr>
              <a:t>ОБРАЗ ЖИЗНИ</a:t>
            </a:r>
          </a:p>
        </p:txBody>
      </p:sp>
      <p:sp>
        <p:nvSpPr>
          <p:cNvPr id="6146" name="Freeform 2"/>
          <p:cNvSpPr>
            <a:spLocks noChangeArrowheads="1"/>
          </p:cNvSpPr>
          <p:nvPr/>
        </p:nvSpPr>
        <p:spPr bwMode="auto">
          <a:xfrm>
            <a:off x="1260475" y="360363"/>
            <a:ext cx="2700338" cy="1800225"/>
          </a:xfrm>
          <a:custGeom>
            <a:avLst/>
            <a:gdLst>
              <a:gd name="T0" fmla="*/ 800 w 884"/>
              <a:gd name="T1" fmla="*/ 349 h 526"/>
              <a:gd name="T2" fmla="*/ 812 w 884"/>
              <a:gd name="T3" fmla="*/ 373 h 526"/>
              <a:gd name="T4" fmla="*/ 800 w 884"/>
              <a:gd name="T5" fmla="*/ 426 h 526"/>
              <a:gd name="T6" fmla="*/ 740 w 884"/>
              <a:gd name="T7" fmla="*/ 485 h 526"/>
              <a:gd name="T8" fmla="*/ 639 w 884"/>
              <a:gd name="T9" fmla="*/ 509 h 526"/>
              <a:gd name="T10" fmla="*/ 579 w 884"/>
              <a:gd name="T11" fmla="*/ 503 h 526"/>
              <a:gd name="T12" fmla="*/ 531 w 884"/>
              <a:gd name="T13" fmla="*/ 485 h 526"/>
              <a:gd name="T14" fmla="*/ 501 w 884"/>
              <a:gd name="T15" fmla="*/ 515 h 526"/>
              <a:gd name="T16" fmla="*/ 460 w 884"/>
              <a:gd name="T17" fmla="*/ 526 h 526"/>
              <a:gd name="T18" fmla="*/ 418 w 884"/>
              <a:gd name="T19" fmla="*/ 515 h 526"/>
              <a:gd name="T20" fmla="*/ 394 w 884"/>
              <a:gd name="T21" fmla="*/ 485 h 526"/>
              <a:gd name="T22" fmla="*/ 352 w 884"/>
              <a:gd name="T23" fmla="*/ 497 h 526"/>
              <a:gd name="T24" fmla="*/ 310 w 884"/>
              <a:gd name="T25" fmla="*/ 503 h 526"/>
              <a:gd name="T26" fmla="*/ 221 w 884"/>
              <a:gd name="T27" fmla="*/ 485 h 526"/>
              <a:gd name="T28" fmla="*/ 161 w 884"/>
              <a:gd name="T29" fmla="*/ 444 h 526"/>
              <a:gd name="T30" fmla="*/ 137 w 884"/>
              <a:gd name="T31" fmla="*/ 414 h 526"/>
              <a:gd name="T32" fmla="*/ 137 w 884"/>
              <a:gd name="T33" fmla="*/ 414 h 526"/>
              <a:gd name="T34" fmla="*/ 90 w 884"/>
              <a:gd name="T35" fmla="*/ 408 h 526"/>
              <a:gd name="T36" fmla="*/ 24 w 884"/>
              <a:gd name="T37" fmla="*/ 373 h 526"/>
              <a:gd name="T38" fmla="*/ 0 w 884"/>
              <a:gd name="T39" fmla="*/ 308 h 526"/>
              <a:gd name="T40" fmla="*/ 30 w 884"/>
              <a:gd name="T41" fmla="*/ 242 h 526"/>
              <a:gd name="T42" fmla="*/ 101 w 884"/>
              <a:gd name="T43" fmla="*/ 201 h 526"/>
              <a:gd name="T44" fmla="*/ 101 w 884"/>
              <a:gd name="T45" fmla="*/ 201 h 526"/>
              <a:gd name="T46" fmla="*/ 95 w 884"/>
              <a:gd name="T47" fmla="*/ 189 h 526"/>
              <a:gd name="T48" fmla="*/ 78 w 884"/>
              <a:gd name="T49" fmla="*/ 160 h 526"/>
              <a:gd name="T50" fmla="*/ 84 w 884"/>
              <a:gd name="T51" fmla="*/ 100 h 526"/>
              <a:gd name="T52" fmla="*/ 149 w 884"/>
              <a:gd name="T53" fmla="*/ 47 h 526"/>
              <a:gd name="T54" fmla="*/ 227 w 884"/>
              <a:gd name="T55" fmla="*/ 41 h 526"/>
              <a:gd name="T56" fmla="*/ 275 w 884"/>
              <a:gd name="T57" fmla="*/ 59 h 526"/>
              <a:gd name="T58" fmla="*/ 298 w 884"/>
              <a:gd name="T59" fmla="*/ 77 h 526"/>
              <a:gd name="T60" fmla="*/ 304 w 884"/>
              <a:gd name="T61" fmla="*/ 77 h 526"/>
              <a:gd name="T62" fmla="*/ 304 w 884"/>
              <a:gd name="T63" fmla="*/ 77 h 526"/>
              <a:gd name="T64" fmla="*/ 310 w 884"/>
              <a:gd name="T65" fmla="*/ 77 h 526"/>
              <a:gd name="T66" fmla="*/ 340 w 884"/>
              <a:gd name="T67" fmla="*/ 53 h 526"/>
              <a:gd name="T68" fmla="*/ 382 w 884"/>
              <a:gd name="T69" fmla="*/ 41 h 526"/>
              <a:gd name="T70" fmla="*/ 406 w 884"/>
              <a:gd name="T71" fmla="*/ 47 h 526"/>
              <a:gd name="T72" fmla="*/ 430 w 884"/>
              <a:gd name="T73" fmla="*/ 53 h 526"/>
              <a:gd name="T74" fmla="*/ 436 w 884"/>
              <a:gd name="T75" fmla="*/ 53 h 526"/>
              <a:gd name="T76" fmla="*/ 436 w 884"/>
              <a:gd name="T77" fmla="*/ 47 h 526"/>
              <a:gd name="T78" fmla="*/ 496 w 884"/>
              <a:gd name="T79" fmla="*/ 12 h 526"/>
              <a:gd name="T80" fmla="*/ 573 w 884"/>
              <a:gd name="T81" fmla="*/ 0 h 526"/>
              <a:gd name="T82" fmla="*/ 669 w 884"/>
              <a:gd name="T83" fmla="*/ 24 h 526"/>
              <a:gd name="T84" fmla="*/ 722 w 884"/>
              <a:gd name="T85" fmla="*/ 77 h 526"/>
              <a:gd name="T86" fmla="*/ 728 w 884"/>
              <a:gd name="T87" fmla="*/ 118 h 526"/>
              <a:gd name="T88" fmla="*/ 728 w 884"/>
              <a:gd name="T89" fmla="*/ 124 h 526"/>
              <a:gd name="T90" fmla="*/ 734 w 884"/>
              <a:gd name="T91" fmla="*/ 130 h 526"/>
              <a:gd name="T92" fmla="*/ 746 w 884"/>
              <a:gd name="T93" fmla="*/ 130 h 526"/>
              <a:gd name="T94" fmla="*/ 794 w 884"/>
              <a:gd name="T95" fmla="*/ 136 h 526"/>
              <a:gd name="T96" fmla="*/ 860 w 884"/>
              <a:gd name="T97" fmla="*/ 171 h 526"/>
              <a:gd name="T98" fmla="*/ 884 w 884"/>
              <a:gd name="T99" fmla="*/ 237 h 526"/>
              <a:gd name="T100" fmla="*/ 860 w 884"/>
              <a:gd name="T101" fmla="*/ 296 h 526"/>
              <a:gd name="T102" fmla="*/ 794 w 884"/>
              <a:gd name="T103" fmla="*/ 337 h 5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84"/>
              <a:gd name="T157" fmla="*/ 0 h 526"/>
              <a:gd name="T158" fmla="*/ 884 w 884"/>
              <a:gd name="T159" fmla="*/ 526 h 52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84" h="526">
                <a:moveTo>
                  <a:pt x="794" y="337"/>
                </a:moveTo>
                <a:lnTo>
                  <a:pt x="800" y="349"/>
                </a:lnTo>
                <a:lnTo>
                  <a:pt x="806" y="361"/>
                </a:lnTo>
                <a:lnTo>
                  <a:pt x="812" y="373"/>
                </a:lnTo>
                <a:lnTo>
                  <a:pt x="812" y="390"/>
                </a:lnTo>
                <a:lnTo>
                  <a:pt x="800" y="426"/>
                </a:lnTo>
                <a:lnTo>
                  <a:pt x="776" y="461"/>
                </a:lnTo>
                <a:lnTo>
                  <a:pt x="740" y="485"/>
                </a:lnTo>
                <a:lnTo>
                  <a:pt x="693" y="503"/>
                </a:lnTo>
                <a:lnTo>
                  <a:pt x="639" y="509"/>
                </a:lnTo>
                <a:lnTo>
                  <a:pt x="609" y="503"/>
                </a:lnTo>
                <a:lnTo>
                  <a:pt x="579" y="503"/>
                </a:lnTo>
                <a:lnTo>
                  <a:pt x="555" y="497"/>
                </a:lnTo>
                <a:lnTo>
                  <a:pt x="531" y="485"/>
                </a:lnTo>
                <a:lnTo>
                  <a:pt x="519" y="503"/>
                </a:lnTo>
                <a:lnTo>
                  <a:pt x="501" y="515"/>
                </a:lnTo>
                <a:lnTo>
                  <a:pt x="484" y="521"/>
                </a:lnTo>
                <a:lnTo>
                  <a:pt x="460" y="526"/>
                </a:lnTo>
                <a:lnTo>
                  <a:pt x="442" y="521"/>
                </a:lnTo>
                <a:lnTo>
                  <a:pt x="418" y="515"/>
                </a:lnTo>
                <a:lnTo>
                  <a:pt x="406" y="503"/>
                </a:lnTo>
                <a:lnTo>
                  <a:pt x="394" y="485"/>
                </a:lnTo>
                <a:lnTo>
                  <a:pt x="376" y="491"/>
                </a:lnTo>
                <a:lnTo>
                  <a:pt x="352" y="497"/>
                </a:lnTo>
                <a:lnTo>
                  <a:pt x="334" y="497"/>
                </a:lnTo>
                <a:lnTo>
                  <a:pt x="310" y="503"/>
                </a:lnTo>
                <a:lnTo>
                  <a:pt x="263" y="497"/>
                </a:lnTo>
                <a:lnTo>
                  <a:pt x="221" y="485"/>
                </a:lnTo>
                <a:lnTo>
                  <a:pt x="185" y="467"/>
                </a:lnTo>
                <a:lnTo>
                  <a:pt x="161" y="444"/>
                </a:lnTo>
                <a:lnTo>
                  <a:pt x="143" y="414"/>
                </a:lnTo>
                <a:lnTo>
                  <a:pt x="137" y="414"/>
                </a:lnTo>
                <a:lnTo>
                  <a:pt x="131" y="414"/>
                </a:lnTo>
                <a:lnTo>
                  <a:pt x="90" y="408"/>
                </a:lnTo>
                <a:lnTo>
                  <a:pt x="54" y="390"/>
                </a:lnTo>
                <a:lnTo>
                  <a:pt x="24" y="373"/>
                </a:lnTo>
                <a:lnTo>
                  <a:pt x="6" y="343"/>
                </a:lnTo>
                <a:lnTo>
                  <a:pt x="0" y="308"/>
                </a:lnTo>
                <a:lnTo>
                  <a:pt x="6" y="272"/>
                </a:lnTo>
                <a:lnTo>
                  <a:pt x="30" y="242"/>
                </a:lnTo>
                <a:lnTo>
                  <a:pt x="60" y="219"/>
                </a:lnTo>
                <a:lnTo>
                  <a:pt x="101" y="201"/>
                </a:lnTo>
                <a:lnTo>
                  <a:pt x="107" y="201"/>
                </a:lnTo>
                <a:lnTo>
                  <a:pt x="95" y="189"/>
                </a:lnTo>
                <a:lnTo>
                  <a:pt x="84" y="177"/>
                </a:lnTo>
                <a:lnTo>
                  <a:pt x="78" y="160"/>
                </a:lnTo>
                <a:lnTo>
                  <a:pt x="78" y="142"/>
                </a:lnTo>
                <a:lnTo>
                  <a:pt x="84" y="100"/>
                </a:lnTo>
                <a:lnTo>
                  <a:pt x="113" y="71"/>
                </a:lnTo>
                <a:lnTo>
                  <a:pt x="149" y="47"/>
                </a:lnTo>
                <a:lnTo>
                  <a:pt x="197" y="35"/>
                </a:lnTo>
                <a:lnTo>
                  <a:pt x="227" y="41"/>
                </a:lnTo>
                <a:lnTo>
                  <a:pt x="251" y="47"/>
                </a:lnTo>
                <a:lnTo>
                  <a:pt x="275" y="59"/>
                </a:lnTo>
                <a:lnTo>
                  <a:pt x="293" y="77"/>
                </a:lnTo>
                <a:lnTo>
                  <a:pt x="298" y="77"/>
                </a:lnTo>
                <a:lnTo>
                  <a:pt x="304" y="77"/>
                </a:lnTo>
                <a:lnTo>
                  <a:pt x="310" y="77"/>
                </a:lnTo>
                <a:lnTo>
                  <a:pt x="322" y="59"/>
                </a:lnTo>
                <a:lnTo>
                  <a:pt x="340" y="53"/>
                </a:lnTo>
                <a:lnTo>
                  <a:pt x="358" y="47"/>
                </a:lnTo>
                <a:lnTo>
                  <a:pt x="382" y="41"/>
                </a:lnTo>
                <a:lnTo>
                  <a:pt x="394" y="41"/>
                </a:lnTo>
                <a:lnTo>
                  <a:pt x="406" y="47"/>
                </a:lnTo>
                <a:lnTo>
                  <a:pt x="418" y="53"/>
                </a:lnTo>
                <a:lnTo>
                  <a:pt x="430" y="53"/>
                </a:lnTo>
                <a:lnTo>
                  <a:pt x="436" y="53"/>
                </a:lnTo>
                <a:lnTo>
                  <a:pt x="436" y="47"/>
                </a:lnTo>
                <a:lnTo>
                  <a:pt x="466" y="29"/>
                </a:lnTo>
                <a:lnTo>
                  <a:pt x="496" y="12"/>
                </a:lnTo>
                <a:lnTo>
                  <a:pt x="531" y="6"/>
                </a:lnTo>
                <a:lnTo>
                  <a:pt x="573" y="0"/>
                </a:lnTo>
                <a:lnTo>
                  <a:pt x="621" y="6"/>
                </a:lnTo>
                <a:lnTo>
                  <a:pt x="669" y="24"/>
                </a:lnTo>
                <a:lnTo>
                  <a:pt x="699" y="47"/>
                </a:lnTo>
                <a:lnTo>
                  <a:pt x="722" y="77"/>
                </a:lnTo>
                <a:lnTo>
                  <a:pt x="728" y="112"/>
                </a:lnTo>
                <a:lnTo>
                  <a:pt x="728" y="118"/>
                </a:lnTo>
                <a:lnTo>
                  <a:pt x="728" y="124"/>
                </a:lnTo>
                <a:lnTo>
                  <a:pt x="728" y="130"/>
                </a:lnTo>
                <a:lnTo>
                  <a:pt x="734" y="130"/>
                </a:lnTo>
                <a:lnTo>
                  <a:pt x="740" y="130"/>
                </a:lnTo>
                <a:lnTo>
                  <a:pt x="746" y="130"/>
                </a:lnTo>
                <a:lnTo>
                  <a:pt x="794" y="136"/>
                </a:lnTo>
                <a:lnTo>
                  <a:pt x="830" y="148"/>
                </a:lnTo>
                <a:lnTo>
                  <a:pt x="860" y="171"/>
                </a:lnTo>
                <a:lnTo>
                  <a:pt x="878" y="201"/>
                </a:lnTo>
                <a:lnTo>
                  <a:pt x="884" y="237"/>
                </a:lnTo>
                <a:lnTo>
                  <a:pt x="878" y="272"/>
                </a:lnTo>
                <a:lnTo>
                  <a:pt x="860" y="296"/>
                </a:lnTo>
                <a:lnTo>
                  <a:pt x="830" y="319"/>
                </a:lnTo>
                <a:lnTo>
                  <a:pt x="794" y="337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ЛИЧНАЯ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ГИГИЕНА</a:t>
            </a:r>
          </a:p>
        </p:txBody>
      </p:sp>
      <p:sp>
        <p:nvSpPr>
          <p:cNvPr id="6147" name="Freeform 3"/>
          <p:cNvSpPr>
            <a:spLocks noChangeArrowheads="1"/>
          </p:cNvSpPr>
          <p:nvPr/>
        </p:nvSpPr>
        <p:spPr bwMode="auto">
          <a:xfrm>
            <a:off x="5219700" y="539750"/>
            <a:ext cx="3060700" cy="1800225"/>
          </a:xfrm>
          <a:custGeom>
            <a:avLst/>
            <a:gdLst>
              <a:gd name="T0" fmla="*/ 800 w 884"/>
              <a:gd name="T1" fmla="*/ 349 h 526"/>
              <a:gd name="T2" fmla="*/ 812 w 884"/>
              <a:gd name="T3" fmla="*/ 373 h 526"/>
              <a:gd name="T4" fmla="*/ 800 w 884"/>
              <a:gd name="T5" fmla="*/ 426 h 526"/>
              <a:gd name="T6" fmla="*/ 740 w 884"/>
              <a:gd name="T7" fmla="*/ 485 h 526"/>
              <a:gd name="T8" fmla="*/ 639 w 884"/>
              <a:gd name="T9" fmla="*/ 509 h 526"/>
              <a:gd name="T10" fmla="*/ 579 w 884"/>
              <a:gd name="T11" fmla="*/ 503 h 526"/>
              <a:gd name="T12" fmla="*/ 531 w 884"/>
              <a:gd name="T13" fmla="*/ 485 h 526"/>
              <a:gd name="T14" fmla="*/ 501 w 884"/>
              <a:gd name="T15" fmla="*/ 515 h 526"/>
              <a:gd name="T16" fmla="*/ 460 w 884"/>
              <a:gd name="T17" fmla="*/ 526 h 526"/>
              <a:gd name="T18" fmla="*/ 418 w 884"/>
              <a:gd name="T19" fmla="*/ 515 h 526"/>
              <a:gd name="T20" fmla="*/ 394 w 884"/>
              <a:gd name="T21" fmla="*/ 485 h 526"/>
              <a:gd name="T22" fmla="*/ 352 w 884"/>
              <a:gd name="T23" fmla="*/ 497 h 526"/>
              <a:gd name="T24" fmla="*/ 310 w 884"/>
              <a:gd name="T25" fmla="*/ 503 h 526"/>
              <a:gd name="T26" fmla="*/ 221 w 884"/>
              <a:gd name="T27" fmla="*/ 485 h 526"/>
              <a:gd name="T28" fmla="*/ 161 w 884"/>
              <a:gd name="T29" fmla="*/ 444 h 526"/>
              <a:gd name="T30" fmla="*/ 137 w 884"/>
              <a:gd name="T31" fmla="*/ 414 h 526"/>
              <a:gd name="T32" fmla="*/ 137 w 884"/>
              <a:gd name="T33" fmla="*/ 414 h 526"/>
              <a:gd name="T34" fmla="*/ 90 w 884"/>
              <a:gd name="T35" fmla="*/ 408 h 526"/>
              <a:gd name="T36" fmla="*/ 24 w 884"/>
              <a:gd name="T37" fmla="*/ 373 h 526"/>
              <a:gd name="T38" fmla="*/ 0 w 884"/>
              <a:gd name="T39" fmla="*/ 308 h 526"/>
              <a:gd name="T40" fmla="*/ 30 w 884"/>
              <a:gd name="T41" fmla="*/ 242 h 526"/>
              <a:gd name="T42" fmla="*/ 101 w 884"/>
              <a:gd name="T43" fmla="*/ 201 h 526"/>
              <a:gd name="T44" fmla="*/ 101 w 884"/>
              <a:gd name="T45" fmla="*/ 201 h 526"/>
              <a:gd name="T46" fmla="*/ 95 w 884"/>
              <a:gd name="T47" fmla="*/ 189 h 526"/>
              <a:gd name="T48" fmla="*/ 78 w 884"/>
              <a:gd name="T49" fmla="*/ 160 h 526"/>
              <a:gd name="T50" fmla="*/ 84 w 884"/>
              <a:gd name="T51" fmla="*/ 100 h 526"/>
              <a:gd name="T52" fmla="*/ 149 w 884"/>
              <a:gd name="T53" fmla="*/ 47 h 526"/>
              <a:gd name="T54" fmla="*/ 227 w 884"/>
              <a:gd name="T55" fmla="*/ 41 h 526"/>
              <a:gd name="T56" fmla="*/ 275 w 884"/>
              <a:gd name="T57" fmla="*/ 59 h 526"/>
              <a:gd name="T58" fmla="*/ 298 w 884"/>
              <a:gd name="T59" fmla="*/ 77 h 526"/>
              <a:gd name="T60" fmla="*/ 304 w 884"/>
              <a:gd name="T61" fmla="*/ 77 h 526"/>
              <a:gd name="T62" fmla="*/ 304 w 884"/>
              <a:gd name="T63" fmla="*/ 77 h 526"/>
              <a:gd name="T64" fmla="*/ 310 w 884"/>
              <a:gd name="T65" fmla="*/ 77 h 526"/>
              <a:gd name="T66" fmla="*/ 340 w 884"/>
              <a:gd name="T67" fmla="*/ 53 h 526"/>
              <a:gd name="T68" fmla="*/ 382 w 884"/>
              <a:gd name="T69" fmla="*/ 41 h 526"/>
              <a:gd name="T70" fmla="*/ 406 w 884"/>
              <a:gd name="T71" fmla="*/ 47 h 526"/>
              <a:gd name="T72" fmla="*/ 430 w 884"/>
              <a:gd name="T73" fmla="*/ 53 h 526"/>
              <a:gd name="T74" fmla="*/ 436 w 884"/>
              <a:gd name="T75" fmla="*/ 53 h 526"/>
              <a:gd name="T76" fmla="*/ 436 w 884"/>
              <a:gd name="T77" fmla="*/ 47 h 526"/>
              <a:gd name="T78" fmla="*/ 496 w 884"/>
              <a:gd name="T79" fmla="*/ 12 h 526"/>
              <a:gd name="T80" fmla="*/ 573 w 884"/>
              <a:gd name="T81" fmla="*/ 0 h 526"/>
              <a:gd name="T82" fmla="*/ 669 w 884"/>
              <a:gd name="T83" fmla="*/ 24 h 526"/>
              <a:gd name="T84" fmla="*/ 722 w 884"/>
              <a:gd name="T85" fmla="*/ 77 h 526"/>
              <a:gd name="T86" fmla="*/ 728 w 884"/>
              <a:gd name="T87" fmla="*/ 118 h 526"/>
              <a:gd name="T88" fmla="*/ 728 w 884"/>
              <a:gd name="T89" fmla="*/ 124 h 526"/>
              <a:gd name="T90" fmla="*/ 734 w 884"/>
              <a:gd name="T91" fmla="*/ 130 h 526"/>
              <a:gd name="T92" fmla="*/ 746 w 884"/>
              <a:gd name="T93" fmla="*/ 130 h 526"/>
              <a:gd name="T94" fmla="*/ 794 w 884"/>
              <a:gd name="T95" fmla="*/ 136 h 526"/>
              <a:gd name="T96" fmla="*/ 860 w 884"/>
              <a:gd name="T97" fmla="*/ 171 h 526"/>
              <a:gd name="T98" fmla="*/ 884 w 884"/>
              <a:gd name="T99" fmla="*/ 237 h 526"/>
              <a:gd name="T100" fmla="*/ 860 w 884"/>
              <a:gd name="T101" fmla="*/ 296 h 526"/>
              <a:gd name="T102" fmla="*/ 794 w 884"/>
              <a:gd name="T103" fmla="*/ 337 h 5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84"/>
              <a:gd name="T157" fmla="*/ 0 h 526"/>
              <a:gd name="T158" fmla="*/ 884 w 884"/>
              <a:gd name="T159" fmla="*/ 526 h 52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84" h="526">
                <a:moveTo>
                  <a:pt x="794" y="337"/>
                </a:moveTo>
                <a:lnTo>
                  <a:pt x="800" y="349"/>
                </a:lnTo>
                <a:lnTo>
                  <a:pt x="806" y="361"/>
                </a:lnTo>
                <a:lnTo>
                  <a:pt x="812" y="373"/>
                </a:lnTo>
                <a:lnTo>
                  <a:pt x="812" y="390"/>
                </a:lnTo>
                <a:lnTo>
                  <a:pt x="800" y="426"/>
                </a:lnTo>
                <a:lnTo>
                  <a:pt x="776" y="461"/>
                </a:lnTo>
                <a:lnTo>
                  <a:pt x="740" y="485"/>
                </a:lnTo>
                <a:lnTo>
                  <a:pt x="693" y="503"/>
                </a:lnTo>
                <a:lnTo>
                  <a:pt x="639" y="509"/>
                </a:lnTo>
                <a:lnTo>
                  <a:pt x="609" y="503"/>
                </a:lnTo>
                <a:lnTo>
                  <a:pt x="579" y="503"/>
                </a:lnTo>
                <a:lnTo>
                  <a:pt x="555" y="497"/>
                </a:lnTo>
                <a:lnTo>
                  <a:pt x="531" y="485"/>
                </a:lnTo>
                <a:lnTo>
                  <a:pt x="519" y="503"/>
                </a:lnTo>
                <a:lnTo>
                  <a:pt x="501" y="515"/>
                </a:lnTo>
                <a:lnTo>
                  <a:pt x="484" y="521"/>
                </a:lnTo>
                <a:lnTo>
                  <a:pt x="460" y="526"/>
                </a:lnTo>
                <a:lnTo>
                  <a:pt x="442" y="521"/>
                </a:lnTo>
                <a:lnTo>
                  <a:pt x="418" y="515"/>
                </a:lnTo>
                <a:lnTo>
                  <a:pt x="406" y="503"/>
                </a:lnTo>
                <a:lnTo>
                  <a:pt x="394" y="485"/>
                </a:lnTo>
                <a:lnTo>
                  <a:pt x="376" y="491"/>
                </a:lnTo>
                <a:lnTo>
                  <a:pt x="352" y="497"/>
                </a:lnTo>
                <a:lnTo>
                  <a:pt x="334" y="497"/>
                </a:lnTo>
                <a:lnTo>
                  <a:pt x="310" y="503"/>
                </a:lnTo>
                <a:lnTo>
                  <a:pt x="263" y="497"/>
                </a:lnTo>
                <a:lnTo>
                  <a:pt x="221" y="485"/>
                </a:lnTo>
                <a:lnTo>
                  <a:pt x="185" y="467"/>
                </a:lnTo>
                <a:lnTo>
                  <a:pt x="161" y="444"/>
                </a:lnTo>
                <a:lnTo>
                  <a:pt x="143" y="414"/>
                </a:lnTo>
                <a:lnTo>
                  <a:pt x="137" y="414"/>
                </a:lnTo>
                <a:lnTo>
                  <a:pt x="131" y="414"/>
                </a:lnTo>
                <a:lnTo>
                  <a:pt x="90" y="408"/>
                </a:lnTo>
                <a:lnTo>
                  <a:pt x="54" y="390"/>
                </a:lnTo>
                <a:lnTo>
                  <a:pt x="24" y="373"/>
                </a:lnTo>
                <a:lnTo>
                  <a:pt x="6" y="343"/>
                </a:lnTo>
                <a:lnTo>
                  <a:pt x="0" y="308"/>
                </a:lnTo>
                <a:lnTo>
                  <a:pt x="6" y="272"/>
                </a:lnTo>
                <a:lnTo>
                  <a:pt x="30" y="242"/>
                </a:lnTo>
                <a:lnTo>
                  <a:pt x="60" y="219"/>
                </a:lnTo>
                <a:lnTo>
                  <a:pt x="101" y="201"/>
                </a:lnTo>
                <a:lnTo>
                  <a:pt x="107" y="201"/>
                </a:lnTo>
                <a:lnTo>
                  <a:pt x="95" y="189"/>
                </a:lnTo>
                <a:lnTo>
                  <a:pt x="84" y="177"/>
                </a:lnTo>
                <a:lnTo>
                  <a:pt x="78" y="160"/>
                </a:lnTo>
                <a:lnTo>
                  <a:pt x="78" y="142"/>
                </a:lnTo>
                <a:lnTo>
                  <a:pt x="84" y="100"/>
                </a:lnTo>
                <a:lnTo>
                  <a:pt x="113" y="71"/>
                </a:lnTo>
                <a:lnTo>
                  <a:pt x="149" y="47"/>
                </a:lnTo>
                <a:lnTo>
                  <a:pt x="197" y="35"/>
                </a:lnTo>
                <a:lnTo>
                  <a:pt x="227" y="41"/>
                </a:lnTo>
                <a:lnTo>
                  <a:pt x="251" y="47"/>
                </a:lnTo>
                <a:lnTo>
                  <a:pt x="275" y="59"/>
                </a:lnTo>
                <a:lnTo>
                  <a:pt x="293" y="77"/>
                </a:lnTo>
                <a:lnTo>
                  <a:pt x="298" y="77"/>
                </a:lnTo>
                <a:lnTo>
                  <a:pt x="304" y="77"/>
                </a:lnTo>
                <a:lnTo>
                  <a:pt x="310" y="77"/>
                </a:lnTo>
                <a:lnTo>
                  <a:pt x="322" y="59"/>
                </a:lnTo>
                <a:lnTo>
                  <a:pt x="340" y="53"/>
                </a:lnTo>
                <a:lnTo>
                  <a:pt x="358" y="47"/>
                </a:lnTo>
                <a:lnTo>
                  <a:pt x="382" y="41"/>
                </a:lnTo>
                <a:lnTo>
                  <a:pt x="394" y="41"/>
                </a:lnTo>
                <a:lnTo>
                  <a:pt x="406" y="47"/>
                </a:lnTo>
                <a:lnTo>
                  <a:pt x="418" y="53"/>
                </a:lnTo>
                <a:lnTo>
                  <a:pt x="430" y="53"/>
                </a:lnTo>
                <a:lnTo>
                  <a:pt x="436" y="53"/>
                </a:lnTo>
                <a:lnTo>
                  <a:pt x="436" y="47"/>
                </a:lnTo>
                <a:lnTo>
                  <a:pt x="466" y="29"/>
                </a:lnTo>
                <a:lnTo>
                  <a:pt x="496" y="12"/>
                </a:lnTo>
                <a:lnTo>
                  <a:pt x="531" y="6"/>
                </a:lnTo>
                <a:lnTo>
                  <a:pt x="573" y="0"/>
                </a:lnTo>
                <a:lnTo>
                  <a:pt x="621" y="6"/>
                </a:lnTo>
                <a:lnTo>
                  <a:pt x="669" y="24"/>
                </a:lnTo>
                <a:lnTo>
                  <a:pt x="699" y="47"/>
                </a:lnTo>
                <a:lnTo>
                  <a:pt x="722" y="77"/>
                </a:lnTo>
                <a:lnTo>
                  <a:pt x="728" y="112"/>
                </a:lnTo>
                <a:lnTo>
                  <a:pt x="728" y="118"/>
                </a:lnTo>
                <a:lnTo>
                  <a:pt x="728" y="124"/>
                </a:lnTo>
                <a:lnTo>
                  <a:pt x="728" y="130"/>
                </a:lnTo>
                <a:lnTo>
                  <a:pt x="734" y="130"/>
                </a:lnTo>
                <a:lnTo>
                  <a:pt x="740" y="130"/>
                </a:lnTo>
                <a:lnTo>
                  <a:pt x="746" y="130"/>
                </a:lnTo>
                <a:lnTo>
                  <a:pt x="794" y="136"/>
                </a:lnTo>
                <a:lnTo>
                  <a:pt x="830" y="148"/>
                </a:lnTo>
                <a:lnTo>
                  <a:pt x="860" y="171"/>
                </a:lnTo>
                <a:lnTo>
                  <a:pt x="878" y="201"/>
                </a:lnTo>
                <a:lnTo>
                  <a:pt x="884" y="237"/>
                </a:lnTo>
                <a:lnTo>
                  <a:pt x="878" y="272"/>
                </a:lnTo>
                <a:lnTo>
                  <a:pt x="860" y="296"/>
                </a:lnTo>
                <a:lnTo>
                  <a:pt x="830" y="319"/>
                </a:lnTo>
                <a:lnTo>
                  <a:pt x="794" y="337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ПРАВИЛЬНОЕ 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ПИТАНИЕ</a:t>
            </a:r>
          </a:p>
        </p:txBody>
      </p:sp>
      <p:sp>
        <p:nvSpPr>
          <p:cNvPr id="6148" name="Freeform 4"/>
          <p:cNvSpPr>
            <a:spLocks noChangeArrowheads="1"/>
          </p:cNvSpPr>
          <p:nvPr/>
        </p:nvSpPr>
        <p:spPr bwMode="auto">
          <a:xfrm>
            <a:off x="360363" y="2879725"/>
            <a:ext cx="2700337" cy="1800225"/>
          </a:xfrm>
          <a:custGeom>
            <a:avLst/>
            <a:gdLst>
              <a:gd name="T0" fmla="*/ 800 w 884"/>
              <a:gd name="T1" fmla="*/ 349 h 526"/>
              <a:gd name="T2" fmla="*/ 812 w 884"/>
              <a:gd name="T3" fmla="*/ 373 h 526"/>
              <a:gd name="T4" fmla="*/ 800 w 884"/>
              <a:gd name="T5" fmla="*/ 426 h 526"/>
              <a:gd name="T6" fmla="*/ 740 w 884"/>
              <a:gd name="T7" fmla="*/ 485 h 526"/>
              <a:gd name="T8" fmla="*/ 639 w 884"/>
              <a:gd name="T9" fmla="*/ 509 h 526"/>
              <a:gd name="T10" fmla="*/ 579 w 884"/>
              <a:gd name="T11" fmla="*/ 503 h 526"/>
              <a:gd name="T12" fmla="*/ 531 w 884"/>
              <a:gd name="T13" fmla="*/ 485 h 526"/>
              <a:gd name="T14" fmla="*/ 501 w 884"/>
              <a:gd name="T15" fmla="*/ 515 h 526"/>
              <a:gd name="T16" fmla="*/ 460 w 884"/>
              <a:gd name="T17" fmla="*/ 526 h 526"/>
              <a:gd name="T18" fmla="*/ 418 w 884"/>
              <a:gd name="T19" fmla="*/ 515 h 526"/>
              <a:gd name="T20" fmla="*/ 394 w 884"/>
              <a:gd name="T21" fmla="*/ 485 h 526"/>
              <a:gd name="T22" fmla="*/ 352 w 884"/>
              <a:gd name="T23" fmla="*/ 497 h 526"/>
              <a:gd name="T24" fmla="*/ 310 w 884"/>
              <a:gd name="T25" fmla="*/ 503 h 526"/>
              <a:gd name="T26" fmla="*/ 221 w 884"/>
              <a:gd name="T27" fmla="*/ 485 h 526"/>
              <a:gd name="T28" fmla="*/ 161 w 884"/>
              <a:gd name="T29" fmla="*/ 444 h 526"/>
              <a:gd name="T30" fmla="*/ 137 w 884"/>
              <a:gd name="T31" fmla="*/ 414 h 526"/>
              <a:gd name="T32" fmla="*/ 137 w 884"/>
              <a:gd name="T33" fmla="*/ 414 h 526"/>
              <a:gd name="T34" fmla="*/ 90 w 884"/>
              <a:gd name="T35" fmla="*/ 408 h 526"/>
              <a:gd name="T36" fmla="*/ 24 w 884"/>
              <a:gd name="T37" fmla="*/ 373 h 526"/>
              <a:gd name="T38" fmla="*/ 0 w 884"/>
              <a:gd name="T39" fmla="*/ 308 h 526"/>
              <a:gd name="T40" fmla="*/ 30 w 884"/>
              <a:gd name="T41" fmla="*/ 242 h 526"/>
              <a:gd name="T42" fmla="*/ 101 w 884"/>
              <a:gd name="T43" fmla="*/ 201 h 526"/>
              <a:gd name="T44" fmla="*/ 101 w 884"/>
              <a:gd name="T45" fmla="*/ 201 h 526"/>
              <a:gd name="T46" fmla="*/ 95 w 884"/>
              <a:gd name="T47" fmla="*/ 189 h 526"/>
              <a:gd name="T48" fmla="*/ 78 w 884"/>
              <a:gd name="T49" fmla="*/ 160 h 526"/>
              <a:gd name="T50" fmla="*/ 84 w 884"/>
              <a:gd name="T51" fmla="*/ 100 h 526"/>
              <a:gd name="T52" fmla="*/ 149 w 884"/>
              <a:gd name="T53" fmla="*/ 47 h 526"/>
              <a:gd name="T54" fmla="*/ 227 w 884"/>
              <a:gd name="T55" fmla="*/ 41 h 526"/>
              <a:gd name="T56" fmla="*/ 275 w 884"/>
              <a:gd name="T57" fmla="*/ 59 h 526"/>
              <a:gd name="T58" fmla="*/ 298 w 884"/>
              <a:gd name="T59" fmla="*/ 77 h 526"/>
              <a:gd name="T60" fmla="*/ 304 w 884"/>
              <a:gd name="T61" fmla="*/ 77 h 526"/>
              <a:gd name="T62" fmla="*/ 304 w 884"/>
              <a:gd name="T63" fmla="*/ 77 h 526"/>
              <a:gd name="T64" fmla="*/ 310 w 884"/>
              <a:gd name="T65" fmla="*/ 77 h 526"/>
              <a:gd name="T66" fmla="*/ 340 w 884"/>
              <a:gd name="T67" fmla="*/ 53 h 526"/>
              <a:gd name="T68" fmla="*/ 382 w 884"/>
              <a:gd name="T69" fmla="*/ 41 h 526"/>
              <a:gd name="T70" fmla="*/ 406 w 884"/>
              <a:gd name="T71" fmla="*/ 47 h 526"/>
              <a:gd name="T72" fmla="*/ 430 w 884"/>
              <a:gd name="T73" fmla="*/ 53 h 526"/>
              <a:gd name="T74" fmla="*/ 436 w 884"/>
              <a:gd name="T75" fmla="*/ 53 h 526"/>
              <a:gd name="T76" fmla="*/ 436 w 884"/>
              <a:gd name="T77" fmla="*/ 47 h 526"/>
              <a:gd name="T78" fmla="*/ 496 w 884"/>
              <a:gd name="T79" fmla="*/ 12 h 526"/>
              <a:gd name="T80" fmla="*/ 573 w 884"/>
              <a:gd name="T81" fmla="*/ 0 h 526"/>
              <a:gd name="T82" fmla="*/ 669 w 884"/>
              <a:gd name="T83" fmla="*/ 24 h 526"/>
              <a:gd name="T84" fmla="*/ 722 w 884"/>
              <a:gd name="T85" fmla="*/ 77 h 526"/>
              <a:gd name="T86" fmla="*/ 728 w 884"/>
              <a:gd name="T87" fmla="*/ 118 h 526"/>
              <a:gd name="T88" fmla="*/ 728 w 884"/>
              <a:gd name="T89" fmla="*/ 124 h 526"/>
              <a:gd name="T90" fmla="*/ 734 w 884"/>
              <a:gd name="T91" fmla="*/ 130 h 526"/>
              <a:gd name="T92" fmla="*/ 746 w 884"/>
              <a:gd name="T93" fmla="*/ 130 h 526"/>
              <a:gd name="T94" fmla="*/ 794 w 884"/>
              <a:gd name="T95" fmla="*/ 136 h 526"/>
              <a:gd name="T96" fmla="*/ 860 w 884"/>
              <a:gd name="T97" fmla="*/ 171 h 526"/>
              <a:gd name="T98" fmla="*/ 884 w 884"/>
              <a:gd name="T99" fmla="*/ 237 h 526"/>
              <a:gd name="T100" fmla="*/ 860 w 884"/>
              <a:gd name="T101" fmla="*/ 296 h 526"/>
              <a:gd name="T102" fmla="*/ 794 w 884"/>
              <a:gd name="T103" fmla="*/ 337 h 5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84"/>
              <a:gd name="T157" fmla="*/ 0 h 526"/>
              <a:gd name="T158" fmla="*/ 884 w 884"/>
              <a:gd name="T159" fmla="*/ 526 h 52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84" h="526">
                <a:moveTo>
                  <a:pt x="794" y="337"/>
                </a:moveTo>
                <a:lnTo>
                  <a:pt x="800" y="349"/>
                </a:lnTo>
                <a:lnTo>
                  <a:pt x="806" y="361"/>
                </a:lnTo>
                <a:lnTo>
                  <a:pt x="812" y="373"/>
                </a:lnTo>
                <a:lnTo>
                  <a:pt x="812" y="390"/>
                </a:lnTo>
                <a:lnTo>
                  <a:pt x="800" y="426"/>
                </a:lnTo>
                <a:lnTo>
                  <a:pt x="776" y="461"/>
                </a:lnTo>
                <a:lnTo>
                  <a:pt x="740" y="485"/>
                </a:lnTo>
                <a:lnTo>
                  <a:pt x="693" y="503"/>
                </a:lnTo>
                <a:lnTo>
                  <a:pt x="639" y="509"/>
                </a:lnTo>
                <a:lnTo>
                  <a:pt x="609" y="503"/>
                </a:lnTo>
                <a:lnTo>
                  <a:pt x="579" y="503"/>
                </a:lnTo>
                <a:lnTo>
                  <a:pt x="555" y="497"/>
                </a:lnTo>
                <a:lnTo>
                  <a:pt x="531" y="485"/>
                </a:lnTo>
                <a:lnTo>
                  <a:pt x="519" y="503"/>
                </a:lnTo>
                <a:lnTo>
                  <a:pt x="501" y="515"/>
                </a:lnTo>
                <a:lnTo>
                  <a:pt x="484" y="521"/>
                </a:lnTo>
                <a:lnTo>
                  <a:pt x="460" y="526"/>
                </a:lnTo>
                <a:lnTo>
                  <a:pt x="442" y="521"/>
                </a:lnTo>
                <a:lnTo>
                  <a:pt x="418" y="515"/>
                </a:lnTo>
                <a:lnTo>
                  <a:pt x="406" y="503"/>
                </a:lnTo>
                <a:lnTo>
                  <a:pt x="394" y="485"/>
                </a:lnTo>
                <a:lnTo>
                  <a:pt x="376" y="491"/>
                </a:lnTo>
                <a:lnTo>
                  <a:pt x="352" y="497"/>
                </a:lnTo>
                <a:lnTo>
                  <a:pt x="334" y="497"/>
                </a:lnTo>
                <a:lnTo>
                  <a:pt x="310" y="503"/>
                </a:lnTo>
                <a:lnTo>
                  <a:pt x="263" y="497"/>
                </a:lnTo>
                <a:lnTo>
                  <a:pt x="221" y="485"/>
                </a:lnTo>
                <a:lnTo>
                  <a:pt x="185" y="467"/>
                </a:lnTo>
                <a:lnTo>
                  <a:pt x="161" y="444"/>
                </a:lnTo>
                <a:lnTo>
                  <a:pt x="143" y="414"/>
                </a:lnTo>
                <a:lnTo>
                  <a:pt x="137" y="414"/>
                </a:lnTo>
                <a:lnTo>
                  <a:pt x="131" y="414"/>
                </a:lnTo>
                <a:lnTo>
                  <a:pt x="90" y="408"/>
                </a:lnTo>
                <a:lnTo>
                  <a:pt x="54" y="390"/>
                </a:lnTo>
                <a:lnTo>
                  <a:pt x="24" y="373"/>
                </a:lnTo>
                <a:lnTo>
                  <a:pt x="6" y="343"/>
                </a:lnTo>
                <a:lnTo>
                  <a:pt x="0" y="308"/>
                </a:lnTo>
                <a:lnTo>
                  <a:pt x="6" y="272"/>
                </a:lnTo>
                <a:lnTo>
                  <a:pt x="30" y="242"/>
                </a:lnTo>
                <a:lnTo>
                  <a:pt x="60" y="219"/>
                </a:lnTo>
                <a:lnTo>
                  <a:pt x="101" y="201"/>
                </a:lnTo>
                <a:lnTo>
                  <a:pt x="107" y="201"/>
                </a:lnTo>
                <a:lnTo>
                  <a:pt x="95" y="189"/>
                </a:lnTo>
                <a:lnTo>
                  <a:pt x="84" y="177"/>
                </a:lnTo>
                <a:lnTo>
                  <a:pt x="78" y="160"/>
                </a:lnTo>
                <a:lnTo>
                  <a:pt x="78" y="142"/>
                </a:lnTo>
                <a:lnTo>
                  <a:pt x="84" y="100"/>
                </a:lnTo>
                <a:lnTo>
                  <a:pt x="113" y="71"/>
                </a:lnTo>
                <a:lnTo>
                  <a:pt x="149" y="47"/>
                </a:lnTo>
                <a:lnTo>
                  <a:pt x="197" y="35"/>
                </a:lnTo>
                <a:lnTo>
                  <a:pt x="227" y="41"/>
                </a:lnTo>
                <a:lnTo>
                  <a:pt x="251" y="47"/>
                </a:lnTo>
                <a:lnTo>
                  <a:pt x="275" y="59"/>
                </a:lnTo>
                <a:lnTo>
                  <a:pt x="293" y="77"/>
                </a:lnTo>
                <a:lnTo>
                  <a:pt x="298" y="77"/>
                </a:lnTo>
                <a:lnTo>
                  <a:pt x="304" y="77"/>
                </a:lnTo>
                <a:lnTo>
                  <a:pt x="310" y="77"/>
                </a:lnTo>
                <a:lnTo>
                  <a:pt x="322" y="59"/>
                </a:lnTo>
                <a:lnTo>
                  <a:pt x="340" y="53"/>
                </a:lnTo>
                <a:lnTo>
                  <a:pt x="358" y="47"/>
                </a:lnTo>
                <a:lnTo>
                  <a:pt x="382" y="41"/>
                </a:lnTo>
                <a:lnTo>
                  <a:pt x="394" y="41"/>
                </a:lnTo>
                <a:lnTo>
                  <a:pt x="406" y="47"/>
                </a:lnTo>
                <a:lnTo>
                  <a:pt x="418" y="53"/>
                </a:lnTo>
                <a:lnTo>
                  <a:pt x="430" y="53"/>
                </a:lnTo>
                <a:lnTo>
                  <a:pt x="436" y="53"/>
                </a:lnTo>
                <a:lnTo>
                  <a:pt x="436" y="47"/>
                </a:lnTo>
                <a:lnTo>
                  <a:pt x="466" y="29"/>
                </a:lnTo>
                <a:lnTo>
                  <a:pt x="496" y="12"/>
                </a:lnTo>
                <a:lnTo>
                  <a:pt x="531" y="6"/>
                </a:lnTo>
                <a:lnTo>
                  <a:pt x="573" y="0"/>
                </a:lnTo>
                <a:lnTo>
                  <a:pt x="621" y="6"/>
                </a:lnTo>
                <a:lnTo>
                  <a:pt x="669" y="24"/>
                </a:lnTo>
                <a:lnTo>
                  <a:pt x="699" y="47"/>
                </a:lnTo>
                <a:lnTo>
                  <a:pt x="722" y="77"/>
                </a:lnTo>
                <a:lnTo>
                  <a:pt x="728" y="112"/>
                </a:lnTo>
                <a:lnTo>
                  <a:pt x="728" y="118"/>
                </a:lnTo>
                <a:lnTo>
                  <a:pt x="728" y="124"/>
                </a:lnTo>
                <a:lnTo>
                  <a:pt x="728" y="130"/>
                </a:lnTo>
                <a:lnTo>
                  <a:pt x="734" y="130"/>
                </a:lnTo>
                <a:lnTo>
                  <a:pt x="740" y="130"/>
                </a:lnTo>
                <a:lnTo>
                  <a:pt x="746" y="130"/>
                </a:lnTo>
                <a:lnTo>
                  <a:pt x="794" y="136"/>
                </a:lnTo>
                <a:lnTo>
                  <a:pt x="830" y="148"/>
                </a:lnTo>
                <a:lnTo>
                  <a:pt x="860" y="171"/>
                </a:lnTo>
                <a:lnTo>
                  <a:pt x="878" y="201"/>
                </a:lnTo>
                <a:lnTo>
                  <a:pt x="884" y="237"/>
                </a:lnTo>
                <a:lnTo>
                  <a:pt x="878" y="272"/>
                </a:lnTo>
                <a:lnTo>
                  <a:pt x="860" y="296"/>
                </a:lnTo>
                <a:lnTo>
                  <a:pt x="830" y="319"/>
                </a:lnTo>
                <a:lnTo>
                  <a:pt x="794" y="337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РЕЖИМ ДНЯ</a:t>
            </a:r>
          </a:p>
        </p:txBody>
      </p:sp>
      <p:sp>
        <p:nvSpPr>
          <p:cNvPr id="6149" name="Freeform 5"/>
          <p:cNvSpPr>
            <a:spLocks noChangeArrowheads="1"/>
          </p:cNvSpPr>
          <p:nvPr/>
        </p:nvSpPr>
        <p:spPr bwMode="auto">
          <a:xfrm>
            <a:off x="6119813" y="3600450"/>
            <a:ext cx="2879725" cy="1800225"/>
          </a:xfrm>
          <a:custGeom>
            <a:avLst/>
            <a:gdLst>
              <a:gd name="T0" fmla="*/ 800 w 884"/>
              <a:gd name="T1" fmla="*/ 349 h 526"/>
              <a:gd name="T2" fmla="*/ 812 w 884"/>
              <a:gd name="T3" fmla="*/ 373 h 526"/>
              <a:gd name="T4" fmla="*/ 800 w 884"/>
              <a:gd name="T5" fmla="*/ 426 h 526"/>
              <a:gd name="T6" fmla="*/ 740 w 884"/>
              <a:gd name="T7" fmla="*/ 485 h 526"/>
              <a:gd name="T8" fmla="*/ 639 w 884"/>
              <a:gd name="T9" fmla="*/ 509 h 526"/>
              <a:gd name="T10" fmla="*/ 579 w 884"/>
              <a:gd name="T11" fmla="*/ 503 h 526"/>
              <a:gd name="T12" fmla="*/ 531 w 884"/>
              <a:gd name="T13" fmla="*/ 485 h 526"/>
              <a:gd name="T14" fmla="*/ 501 w 884"/>
              <a:gd name="T15" fmla="*/ 515 h 526"/>
              <a:gd name="T16" fmla="*/ 460 w 884"/>
              <a:gd name="T17" fmla="*/ 526 h 526"/>
              <a:gd name="T18" fmla="*/ 418 w 884"/>
              <a:gd name="T19" fmla="*/ 515 h 526"/>
              <a:gd name="T20" fmla="*/ 394 w 884"/>
              <a:gd name="T21" fmla="*/ 485 h 526"/>
              <a:gd name="T22" fmla="*/ 352 w 884"/>
              <a:gd name="T23" fmla="*/ 497 h 526"/>
              <a:gd name="T24" fmla="*/ 310 w 884"/>
              <a:gd name="T25" fmla="*/ 503 h 526"/>
              <a:gd name="T26" fmla="*/ 221 w 884"/>
              <a:gd name="T27" fmla="*/ 485 h 526"/>
              <a:gd name="T28" fmla="*/ 161 w 884"/>
              <a:gd name="T29" fmla="*/ 444 h 526"/>
              <a:gd name="T30" fmla="*/ 137 w 884"/>
              <a:gd name="T31" fmla="*/ 414 h 526"/>
              <a:gd name="T32" fmla="*/ 137 w 884"/>
              <a:gd name="T33" fmla="*/ 414 h 526"/>
              <a:gd name="T34" fmla="*/ 90 w 884"/>
              <a:gd name="T35" fmla="*/ 408 h 526"/>
              <a:gd name="T36" fmla="*/ 24 w 884"/>
              <a:gd name="T37" fmla="*/ 373 h 526"/>
              <a:gd name="T38" fmla="*/ 0 w 884"/>
              <a:gd name="T39" fmla="*/ 308 h 526"/>
              <a:gd name="T40" fmla="*/ 30 w 884"/>
              <a:gd name="T41" fmla="*/ 242 h 526"/>
              <a:gd name="T42" fmla="*/ 101 w 884"/>
              <a:gd name="T43" fmla="*/ 201 h 526"/>
              <a:gd name="T44" fmla="*/ 101 w 884"/>
              <a:gd name="T45" fmla="*/ 201 h 526"/>
              <a:gd name="T46" fmla="*/ 95 w 884"/>
              <a:gd name="T47" fmla="*/ 189 h 526"/>
              <a:gd name="T48" fmla="*/ 78 w 884"/>
              <a:gd name="T49" fmla="*/ 160 h 526"/>
              <a:gd name="T50" fmla="*/ 84 w 884"/>
              <a:gd name="T51" fmla="*/ 100 h 526"/>
              <a:gd name="T52" fmla="*/ 149 w 884"/>
              <a:gd name="T53" fmla="*/ 47 h 526"/>
              <a:gd name="T54" fmla="*/ 227 w 884"/>
              <a:gd name="T55" fmla="*/ 41 h 526"/>
              <a:gd name="T56" fmla="*/ 275 w 884"/>
              <a:gd name="T57" fmla="*/ 59 h 526"/>
              <a:gd name="T58" fmla="*/ 298 w 884"/>
              <a:gd name="T59" fmla="*/ 77 h 526"/>
              <a:gd name="T60" fmla="*/ 304 w 884"/>
              <a:gd name="T61" fmla="*/ 77 h 526"/>
              <a:gd name="T62" fmla="*/ 304 w 884"/>
              <a:gd name="T63" fmla="*/ 77 h 526"/>
              <a:gd name="T64" fmla="*/ 310 w 884"/>
              <a:gd name="T65" fmla="*/ 77 h 526"/>
              <a:gd name="T66" fmla="*/ 340 w 884"/>
              <a:gd name="T67" fmla="*/ 53 h 526"/>
              <a:gd name="T68" fmla="*/ 382 w 884"/>
              <a:gd name="T69" fmla="*/ 41 h 526"/>
              <a:gd name="T70" fmla="*/ 406 w 884"/>
              <a:gd name="T71" fmla="*/ 47 h 526"/>
              <a:gd name="T72" fmla="*/ 430 w 884"/>
              <a:gd name="T73" fmla="*/ 53 h 526"/>
              <a:gd name="T74" fmla="*/ 436 w 884"/>
              <a:gd name="T75" fmla="*/ 53 h 526"/>
              <a:gd name="T76" fmla="*/ 436 w 884"/>
              <a:gd name="T77" fmla="*/ 47 h 526"/>
              <a:gd name="T78" fmla="*/ 496 w 884"/>
              <a:gd name="T79" fmla="*/ 12 h 526"/>
              <a:gd name="T80" fmla="*/ 573 w 884"/>
              <a:gd name="T81" fmla="*/ 0 h 526"/>
              <a:gd name="T82" fmla="*/ 669 w 884"/>
              <a:gd name="T83" fmla="*/ 24 h 526"/>
              <a:gd name="T84" fmla="*/ 722 w 884"/>
              <a:gd name="T85" fmla="*/ 77 h 526"/>
              <a:gd name="T86" fmla="*/ 728 w 884"/>
              <a:gd name="T87" fmla="*/ 118 h 526"/>
              <a:gd name="T88" fmla="*/ 728 w 884"/>
              <a:gd name="T89" fmla="*/ 124 h 526"/>
              <a:gd name="T90" fmla="*/ 734 w 884"/>
              <a:gd name="T91" fmla="*/ 130 h 526"/>
              <a:gd name="T92" fmla="*/ 746 w 884"/>
              <a:gd name="T93" fmla="*/ 130 h 526"/>
              <a:gd name="T94" fmla="*/ 794 w 884"/>
              <a:gd name="T95" fmla="*/ 136 h 526"/>
              <a:gd name="T96" fmla="*/ 860 w 884"/>
              <a:gd name="T97" fmla="*/ 171 h 526"/>
              <a:gd name="T98" fmla="*/ 884 w 884"/>
              <a:gd name="T99" fmla="*/ 237 h 526"/>
              <a:gd name="T100" fmla="*/ 860 w 884"/>
              <a:gd name="T101" fmla="*/ 296 h 526"/>
              <a:gd name="T102" fmla="*/ 794 w 884"/>
              <a:gd name="T103" fmla="*/ 337 h 5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84"/>
              <a:gd name="T157" fmla="*/ 0 h 526"/>
              <a:gd name="T158" fmla="*/ 884 w 884"/>
              <a:gd name="T159" fmla="*/ 526 h 52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84" h="526">
                <a:moveTo>
                  <a:pt x="794" y="337"/>
                </a:moveTo>
                <a:lnTo>
                  <a:pt x="800" y="349"/>
                </a:lnTo>
                <a:lnTo>
                  <a:pt x="806" y="361"/>
                </a:lnTo>
                <a:lnTo>
                  <a:pt x="812" y="373"/>
                </a:lnTo>
                <a:lnTo>
                  <a:pt x="812" y="390"/>
                </a:lnTo>
                <a:lnTo>
                  <a:pt x="800" y="426"/>
                </a:lnTo>
                <a:lnTo>
                  <a:pt x="776" y="461"/>
                </a:lnTo>
                <a:lnTo>
                  <a:pt x="740" y="485"/>
                </a:lnTo>
                <a:lnTo>
                  <a:pt x="693" y="503"/>
                </a:lnTo>
                <a:lnTo>
                  <a:pt x="639" y="509"/>
                </a:lnTo>
                <a:lnTo>
                  <a:pt x="609" y="503"/>
                </a:lnTo>
                <a:lnTo>
                  <a:pt x="579" y="503"/>
                </a:lnTo>
                <a:lnTo>
                  <a:pt x="555" y="497"/>
                </a:lnTo>
                <a:lnTo>
                  <a:pt x="531" y="485"/>
                </a:lnTo>
                <a:lnTo>
                  <a:pt x="519" y="503"/>
                </a:lnTo>
                <a:lnTo>
                  <a:pt x="501" y="515"/>
                </a:lnTo>
                <a:lnTo>
                  <a:pt x="484" y="521"/>
                </a:lnTo>
                <a:lnTo>
                  <a:pt x="460" y="526"/>
                </a:lnTo>
                <a:lnTo>
                  <a:pt x="442" y="521"/>
                </a:lnTo>
                <a:lnTo>
                  <a:pt x="418" y="515"/>
                </a:lnTo>
                <a:lnTo>
                  <a:pt x="406" y="503"/>
                </a:lnTo>
                <a:lnTo>
                  <a:pt x="394" y="485"/>
                </a:lnTo>
                <a:lnTo>
                  <a:pt x="376" y="491"/>
                </a:lnTo>
                <a:lnTo>
                  <a:pt x="352" y="497"/>
                </a:lnTo>
                <a:lnTo>
                  <a:pt x="334" y="497"/>
                </a:lnTo>
                <a:lnTo>
                  <a:pt x="310" y="503"/>
                </a:lnTo>
                <a:lnTo>
                  <a:pt x="263" y="497"/>
                </a:lnTo>
                <a:lnTo>
                  <a:pt x="221" y="485"/>
                </a:lnTo>
                <a:lnTo>
                  <a:pt x="185" y="467"/>
                </a:lnTo>
                <a:lnTo>
                  <a:pt x="161" y="444"/>
                </a:lnTo>
                <a:lnTo>
                  <a:pt x="143" y="414"/>
                </a:lnTo>
                <a:lnTo>
                  <a:pt x="137" y="414"/>
                </a:lnTo>
                <a:lnTo>
                  <a:pt x="131" y="414"/>
                </a:lnTo>
                <a:lnTo>
                  <a:pt x="90" y="408"/>
                </a:lnTo>
                <a:lnTo>
                  <a:pt x="54" y="390"/>
                </a:lnTo>
                <a:lnTo>
                  <a:pt x="24" y="373"/>
                </a:lnTo>
                <a:lnTo>
                  <a:pt x="6" y="343"/>
                </a:lnTo>
                <a:lnTo>
                  <a:pt x="0" y="308"/>
                </a:lnTo>
                <a:lnTo>
                  <a:pt x="6" y="272"/>
                </a:lnTo>
                <a:lnTo>
                  <a:pt x="30" y="242"/>
                </a:lnTo>
                <a:lnTo>
                  <a:pt x="60" y="219"/>
                </a:lnTo>
                <a:lnTo>
                  <a:pt x="101" y="201"/>
                </a:lnTo>
                <a:lnTo>
                  <a:pt x="107" y="201"/>
                </a:lnTo>
                <a:lnTo>
                  <a:pt x="95" y="189"/>
                </a:lnTo>
                <a:lnTo>
                  <a:pt x="84" y="177"/>
                </a:lnTo>
                <a:lnTo>
                  <a:pt x="78" y="160"/>
                </a:lnTo>
                <a:lnTo>
                  <a:pt x="78" y="142"/>
                </a:lnTo>
                <a:lnTo>
                  <a:pt x="84" y="100"/>
                </a:lnTo>
                <a:lnTo>
                  <a:pt x="113" y="71"/>
                </a:lnTo>
                <a:lnTo>
                  <a:pt x="149" y="47"/>
                </a:lnTo>
                <a:lnTo>
                  <a:pt x="197" y="35"/>
                </a:lnTo>
                <a:lnTo>
                  <a:pt x="227" y="41"/>
                </a:lnTo>
                <a:lnTo>
                  <a:pt x="251" y="47"/>
                </a:lnTo>
                <a:lnTo>
                  <a:pt x="275" y="59"/>
                </a:lnTo>
                <a:lnTo>
                  <a:pt x="293" y="77"/>
                </a:lnTo>
                <a:lnTo>
                  <a:pt x="298" y="77"/>
                </a:lnTo>
                <a:lnTo>
                  <a:pt x="304" y="77"/>
                </a:lnTo>
                <a:lnTo>
                  <a:pt x="310" y="77"/>
                </a:lnTo>
                <a:lnTo>
                  <a:pt x="322" y="59"/>
                </a:lnTo>
                <a:lnTo>
                  <a:pt x="340" y="53"/>
                </a:lnTo>
                <a:lnTo>
                  <a:pt x="358" y="47"/>
                </a:lnTo>
                <a:lnTo>
                  <a:pt x="382" y="41"/>
                </a:lnTo>
                <a:lnTo>
                  <a:pt x="394" y="41"/>
                </a:lnTo>
                <a:lnTo>
                  <a:pt x="406" y="47"/>
                </a:lnTo>
                <a:lnTo>
                  <a:pt x="418" y="53"/>
                </a:lnTo>
                <a:lnTo>
                  <a:pt x="430" y="53"/>
                </a:lnTo>
                <a:lnTo>
                  <a:pt x="436" y="53"/>
                </a:lnTo>
                <a:lnTo>
                  <a:pt x="436" y="47"/>
                </a:lnTo>
                <a:lnTo>
                  <a:pt x="466" y="29"/>
                </a:lnTo>
                <a:lnTo>
                  <a:pt x="496" y="12"/>
                </a:lnTo>
                <a:lnTo>
                  <a:pt x="531" y="6"/>
                </a:lnTo>
                <a:lnTo>
                  <a:pt x="573" y="0"/>
                </a:lnTo>
                <a:lnTo>
                  <a:pt x="621" y="6"/>
                </a:lnTo>
                <a:lnTo>
                  <a:pt x="669" y="24"/>
                </a:lnTo>
                <a:lnTo>
                  <a:pt x="699" y="47"/>
                </a:lnTo>
                <a:lnTo>
                  <a:pt x="722" y="77"/>
                </a:lnTo>
                <a:lnTo>
                  <a:pt x="728" y="112"/>
                </a:lnTo>
                <a:lnTo>
                  <a:pt x="728" y="118"/>
                </a:lnTo>
                <a:lnTo>
                  <a:pt x="728" y="124"/>
                </a:lnTo>
                <a:lnTo>
                  <a:pt x="728" y="130"/>
                </a:lnTo>
                <a:lnTo>
                  <a:pt x="734" y="130"/>
                </a:lnTo>
                <a:lnTo>
                  <a:pt x="740" y="130"/>
                </a:lnTo>
                <a:lnTo>
                  <a:pt x="746" y="130"/>
                </a:lnTo>
                <a:lnTo>
                  <a:pt x="794" y="136"/>
                </a:lnTo>
                <a:lnTo>
                  <a:pt x="830" y="148"/>
                </a:lnTo>
                <a:lnTo>
                  <a:pt x="860" y="171"/>
                </a:lnTo>
                <a:lnTo>
                  <a:pt x="878" y="201"/>
                </a:lnTo>
                <a:lnTo>
                  <a:pt x="884" y="237"/>
                </a:lnTo>
                <a:lnTo>
                  <a:pt x="878" y="272"/>
                </a:lnTo>
                <a:lnTo>
                  <a:pt x="860" y="296"/>
                </a:lnTo>
                <a:lnTo>
                  <a:pt x="830" y="319"/>
                </a:lnTo>
                <a:lnTo>
                  <a:pt x="794" y="337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 smtClean="0">
                <a:solidFill>
                  <a:srgbClr val="FFFFFF"/>
                </a:solidFill>
              </a:rPr>
              <a:t>ФИЗИЧЕСКАЯ </a:t>
            </a:r>
            <a:endParaRPr lang="en-GB" sz="2200" b="1" dirty="0">
              <a:solidFill>
                <a:srgbClr val="FFFFFF"/>
              </a:solidFill>
            </a:endParaRP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КУЛЬТУРА</a:t>
            </a:r>
          </a:p>
        </p:txBody>
      </p:sp>
      <p:sp>
        <p:nvSpPr>
          <p:cNvPr id="6150" name="Freeform 6"/>
          <p:cNvSpPr>
            <a:spLocks noChangeArrowheads="1"/>
          </p:cNvSpPr>
          <p:nvPr/>
        </p:nvSpPr>
        <p:spPr bwMode="auto">
          <a:xfrm>
            <a:off x="2339975" y="4859338"/>
            <a:ext cx="3960813" cy="1439862"/>
          </a:xfrm>
          <a:custGeom>
            <a:avLst/>
            <a:gdLst>
              <a:gd name="T0" fmla="*/ 800 w 884"/>
              <a:gd name="T1" fmla="*/ 349 h 526"/>
              <a:gd name="T2" fmla="*/ 812 w 884"/>
              <a:gd name="T3" fmla="*/ 373 h 526"/>
              <a:gd name="T4" fmla="*/ 800 w 884"/>
              <a:gd name="T5" fmla="*/ 426 h 526"/>
              <a:gd name="T6" fmla="*/ 740 w 884"/>
              <a:gd name="T7" fmla="*/ 485 h 526"/>
              <a:gd name="T8" fmla="*/ 639 w 884"/>
              <a:gd name="T9" fmla="*/ 509 h 526"/>
              <a:gd name="T10" fmla="*/ 579 w 884"/>
              <a:gd name="T11" fmla="*/ 503 h 526"/>
              <a:gd name="T12" fmla="*/ 531 w 884"/>
              <a:gd name="T13" fmla="*/ 485 h 526"/>
              <a:gd name="T14" fmla="*/ 501 w 884"/>
              <a:gd name="T15" fmla="*/ 515 h 526"/>
              <a:gd name="T16" fmla="*/ 460 w 884"/>
              <a:gd name="T17" fmla="*/ 526 h 526"/>
              <a:gd name="T18" fmla="*/ 418 w 884"/>
              <a:gd name="T19" fmla="*/ 515 h 526"/>
              <a:gd name="T20" fmla="*/ 394 w 884"/>
              <a:gd name="T21" fmla="*/ 485 h 526"/>
              <a:gd name="T22" fmla="*/ 352 w 884"/>
              <a:gd name="T23" fmla="*/ 497 h 526"/>
              <a:gd name="T24" fmla="*/ 310 w 884"/>
              <a:gd name="T25" fmla="*/ 503 h 526"/>
              <a:gd name="T26" fmla="*/ 221 w 884"/>
              <a:gd name="T27" fmla="*/ 485 h 526"/>
              <a:gd name="T28" fmla="*/ 161 w 884"/>
              <a:gd name="T29" fmla="*/ 444 h 526"/>
              <a:gd name="T30" fmla="*/ 137 w 884"/>
              <a:gd name="T31" fmla="*/ 414 h 526"/>
              <a:gd name="T32" fmla="*/ 137 w 884"/>
              <a:gd name="T33" fmla="*/ 414 h 526"/>
              <a:gd name="T34" fmla="*/ 90 w 884"/>
              <a:gd name="T35" fmla="*/ 408 h 526"/>
              <a:gd name="T36" fmla="*/ 24 w 884"/>
              <a:gd name="T37" fmla="*/ 373 h 526"/>
              <a:gd name="T38" fmla="*/ 0 w 884"/>
              <a:gd name="T39" fmla="*/ 308 h 526"/>
              <a:gd name="T40" fmla="*/ 30 w 884"/>
              <a:gd name="T41" fmla="*/ 242 h 526"/>
              <a:gd name="T42" fmla="*/ 101 w 884"/>
              <a:gd name="T43" fmla="*/ 201 h 526"/>
              <a:gd name="T44" fmla="*/ 101 w 884"/>
              <a:gd name="T45" fmla="*/ 201 h 526"/>
              <a:gd name="T46" fmla="*/ 95 w 884"/>
              <a:gd name="T47" fmla="*/ 189 h 526"/>
              <a:gd name="T48" fmla="*/ 78 w 884"/>
              <a:gd name="T49" fmla="*/ 160 h 526"/>
              <a:gd name="T50" fmla="*/ 84 w 884"/>
              <a:gd name="T51" fmla="*/ 100 h 526"/>
              <a:gd name="T52" fmla="*/ 149 w 884"/>
              <a:gd name="T53" fmla="*/ 47 h 526"/>
              <a:gd name="T54" fmla="*/ 227 w 884"/>
              <a:gd name="T55" fmla="*/ 41 h 526"/>
              <a:gd name="T56" fmla="*/ 275 w 884"/>
              <a:gd name="T57" fmla="*/ 59 h 526"/>
              <a:gd name="T58" fmla="*/ 298 w 884"/>
              <a:gd name="T59" fmla="*/ 77 h 526"/>
              <a:gd name="T60" fmla="*/ 304 w 884"/>
              <a:gd name="T61" fmla="*/ 77 h 526"/>
              <a:gd name="T62" fmla="*/ 304 w 884"/>
              <a:gd name="T63" fmla="*/ 77 h 526"/>
              <a:gd name="T64" fmla="*/ 310 w 884"/>
              <a:gd name="T65" fmla="*/ 77 h 526"/>
              <a:gd name="T66" fmla="*/ 340 w 884"/>
              <a:gd name="T67" fmla="*/ 53 h 526"/>
              <a:gd name="T68" fmla="*/ 382 w 884"/>
              <a:gd name="T69" fmla="*/ 41 h 526"/>
              <a:gd name="T70" fmla="*/ 406 w 884"/>
              <a:gd name="T71" fmla="*/ 47 h 526"/>
              <a:gd name="T72" fmla="*/ 430 w 884"/>
              <a:gd name="T73" fmla="*/ 53 h 526"/>
              <a:gd name="T74" fmla="*/ 436 w 884"/>
              <a:gd name="T75" fmla="*/ 53 h 526"/>
              <a:gd name="T76" fmla="*/ 436 w 884"/>
              <a:gd name="T77" fmla="*/ 47 h 526"/>
              <a:gd name="T78" fmla="*/ 496 w 884"/>
              <a:gd name="T79" fmla="*/ 12 h 526"/>
              <a:gd name="T80" fmla="*/ 573 w 884"/>
              <a:gd name="T81" fmla="*/ 0 h 526"/>
              <a:gd name="T82" fmla="*/ 669 w 884"/>
              <a:gd name="T83" fmla="*/ 24 h 526"/>
              <a:gd name="T84" fmla="*/ 722 w 884"/>
              <a:gd name="T85" fmla="*/ 77 h 526"/>
              <a:gd name="T86" fmla="*/ 728 w 884"/>
              <a:gd name="T87" fmla="*/ 118 h 526"/>
              <a:gd name="T88" fmla="*/ 728 w 884"/>
              <a:gd name="T89" fmla="*/ 124 h 526"/>
              <a:gd name="T90" fmla="*/ 734 w 884"/>
              <a:gd name="T91" fmla="*/ 130 h 526"/>
              <a:gd name="T92" fmla="*/ 746 w 884"/>
              <a:gd name="T93" fmla="*/ 130 h 526"/>
              <a:gd name="T94" fmla="*/ 794 w 884"/>
              <a:gd name="T95" fmla="*/ 136 h 526"/>
              <a:gd name="T96" fmla="*/ 860 w 884"/>
              <a:gd name="T97" fmla="*/ 171 h 526"/>
              <a:gd name="T98" fmla="*/ 884 w 884"/>
              <a:gd name="T99" fmla="*/ 237 h 526"/>
              <a:gd name="T100" fmla="*/ 860 w 884"/>
              <a:gd name="T101" fmla="*/ 296 h 526"/>
              <a:gd name="T102" fmla="*/ 794 w 884"/>
              <a:gd name="T103" fmla="*/ 337 h 52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w 884"/>
              <a:gd name="T157" fmla="*/ 0 h 526"/>
              <a:gd name="T158" fmla="*/ 884 w 884"/>
              <a:gd name="T159" fmla="*/ 526 h 52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T156" t="T157" r="T158" b="T159"/>
            <a:pathLst>
              <a:path w="884" h="526">
                <a:moveTo>
                  <a:pt x="794" y="337"/>
                </a:moveTo>
                <a:lnTo>
                  <a:pt x="800" y="349"/>
                </a:lnTo>
                <a:lnTo>
                  <a:pt x="806" y="361"/>
                </a:lnTo>
                <a:lnTo>
                  <a:pt x="812" y="373"/>
                </a:lnTo>
                <a:lnTo>
                  <a:pt x="812" y="390"/>
                </a:lnTo>
                <a:lnTo>
                  <a:pt x="800" y="426"/>
                </a:lnTo>
                <a:lnTo>
                  <a:pt x="776" y="461"/>
                </a:lnTo>
                <a:lnTo>
                  <a:pt x="740" y="485"/>
                </a:lnTo>
                <a:lnTo>
                  <a:pt x="693" y="503"/>
                </a:lnTo>
                <a:lnTo>
                  <a:pt x="639" y="509"/>
                </a:lnTo>
                <a:lnTo>
                  <a:pt x="609" y="503"/>
                </a:lnTo>
                <a:lnTo>
                  <a:pt x="579" y="503"/>
                </a:lnTo>
                <a:lnTo>
                  <a:pt x="555" y="497"/>
                </a:lnTo>
                <a:lnTo>
                  <a:pt x="531" y="485"/>
                </a:lnTo>
                <a:lnTo>
                  <a:pt x="519" y="503"/>
                </a:lnTo>
                <a:lnTo>
                  <a:pt x="501" y="515"/>
                </a:lnTo>
                <a:lnTo>
                  <a:pt x="484" y="521"/>
                </a:lnTo>
                <a:lnTo>
                  <a:pt x="460" y="526"/>
                </a:lnTo>
                <a:lnTo>
                  <a:pt x="442" y="521"/>
                </a:lnTo>
                <a:lnTo>
                  <a:pt x="418" y="515"/>
                </a:lnTo>
                <a:lnTo>
                  <a:pt x="406" y="503"/>
                </a:lnTo>
                <a:lnTo>
                  <a:pt x="394" y="485"/>
                </a:lnTo>
                <a:lnTo>
                  <a:pt x="376" y="491"/>
                </a:lnTo>
                <a:lnTo>
                  <a:pt x="352" y="497"/>
                </a:lnTo>
                <a:lnTo>
                  <a:pt x="334" y="497"/>
                </a:lnTo>
                <a:lnTo>
                  <a:pt x="310" y="503"/>
                </a:lnTo>
                <a:lnTo>
                  <a:pt x="263" y="497"/>
                </a:lnTo>
                <a:lnTo>
                  <a:pt x="221" y="485"/>
                </a:lnTo>
                <a:lnTo>
                  <a:pt x="185" y="467"/>
                </a:lnTo>
                <a:lnTo>
                  <a:pt x="161" y="444"/>
                </a:lnTo>
                <a:lnTo>
                  <a:pt x="143" y="414"/>
                </a:lnTo>
                <a:lnTo>
                  <a:pt x="137" y="414"/>
                </a:lnTo>
                <a:lnTo>
                  <a:pt x="131" y="414"/>
                </a:lnTo>
                <a:lnTo>
                  <a:pt x="90" y="408"/>
                </a:lnTo>
                <a:lnTo>
                  <a:pt x="54" y="390"/>
                </a:lnTo>
                <a:lnTo>
                  <a:pt x="24" y="373"/>
                </a:lnTo>
                <a:lnTo>
                  <a:pt x="6" y="343"/>
                </a:lnTo>
                <a:lnTo>
                  <a:pt x="0" y="308"/>
                </a:lnTo>
                <a:lnTo>
                  <a:pt x="6" y="272"/>
                </a:lnTo>
                <a:lnTo>
                  <a:pt x="30" y="242"/>
                </a:lnTo>
                <a:lnTo>
                  <a:pt x="60" y="219"/>
                </a:lnTo>
                <a:lnTo>
                  <a:pt x="101" y="201"/>
                </a:lnTo>
                <a:lnTo>
                  <a:pt x="107" y="201"/>
                </a:lnTo>
                <a:lnTo>
                  <a:pt x="95" y="189"/>
                </a:lnTo>
                <a:lnTo>
                  <a:pt x="84" y="177"/>
                </a:lnTo>
                <a:lnTo>
                  <a:pt x="78" y="160"/>
                </a:lnTo>
                <a:lnTo>
                  <a:pt x="78" y="142"/>
                </a:lnTo>
                <a:lnTo>
                  <a:pt x="84" y="100"/>
                </a:lnTo>
                <a:lnTo>
                  <a:pt x="113" y="71"/>
                </a:lnTo>
                <a:lnTo>
                  <a:pt x="149" y="47"/>
                </a:lnTo>
                <a:lnTo>
                  <a:pt x="197" y="35"/>
                </a:lnTo>
                <a:lnTo>
                  <a:pt x="227" y="41"/>
                </a:lnTo>
                <a:lnTo>
                  <a:pt x="251" y="47"/>
                </a:lnTo>
                <a:lnTo>
                  <a:pt x="275" y="59"/>
                </a:lnTo>
                <a:lnTo>
                  <a:pt x="293" y="77"/>
                </a:lnTo>
                <a:lnTo>
                  <a:pt x="298" y="77"/>
                </a:lnTo>
                <a:lnTo>
                  <a:pt x="304" y="77"/>
                </a:lnTo>
                <a:lnTo>
                  <a:pt x="310" y="77"/>
                </a:lnTo>
                <a:lnTo>
                  <a:pt x="322" y="59"/>
                </a:lnTo>
                <a:lnTo>
                  <a:pt x="340" y="53"/>
                </a:lnTo>
                <a:lnTo>
                  <a:pt x="358" y="47"/>
                </a:lnTo>
                <a:lnTo>
                  <a:pt x="382" y="41"/>
                </a:lnTo>
                <a:lnTo>
                  <a:pt x="394" y="41"/>
                </a:lnTo>
                <a:lnTo>
                  <a:pt x="406" y="47"/>
                </a:lnTo>
                <a:lnTo>
                  <a:pt x="418" y="53"/>
                </a:lnTo>
                <a:lnTo>
                  <a:pt x="430" y="53"/>
                </a:lnTo>
                <a:lnTo>
                  <a:pt x="436" y="53"/>
                </a:lnTo>
                <a:lnTo>
                  <a:pt x="436" y="47"/>
                </a:lnTo>
                <a:lnTo>
                  <a:pt x="466" y="29"/>
                </a:lnTo>
                <a:lnTo>
                  <a:pt x="496" y="12"/>
                </a:lnTo>
                <a:lnTo>
                  <a:pt x="531" y="6"/>
                </a:lnTo>
                <a:lnTo>
                  <a:pt x="573" y="0"/>
                </a:lnTo>
                <a:lnTo>
                  <a:pt x="621" y="6"/>
                </a:lnTo>
                <a:lnTo>
                  <a:pt x="669" y="24"/>
                </a:lnTo>
                <a:lnTo>
                  <a:pt x="699" y="47"/>
                </a:lnTo>
                <a:lnTo>
                  <a:pt x="722" y="77"/>
                </a:lnTo>
                <a:lnTo>
                  <a:pt x="728" y="112"/>
                </a:lnTo>
                <a:lnTo>
                  <a:pt x="728" y="118"/>
                </a:lnTo>
                <a:lnTo>
                  <a:pt x="728" y="124"/>
                </a:lnTo>
                <a:lnTo>
                  <a:pt x="728" y="130"/>
                </a:lnTo>
                <a:lnTo>
                  <a:pt x="734" y="130"/>
                </a:lnTo>
                <a:lnTo>
                  <a:pt x="740" y="130"/>
                </a:lnTo>
                <a:lnTo>
                  <a:pt x="746" y="130"/>
                </a:lnTo>
                <a:lnTo>
                  <a:pt x="794" y="136"/>
                </a:lnTo>
                <a:lnTo>
                  <a:pt x="830" y="148"/>
                </a:lnTo>
                <a:lnTo>
                  <a:pt x="860" y="171"/>
                </a:lnTo>
                <a:lnTo>
                  <a:pt x="878" y="201"/>
                </a:lnTo>
                <a:lnTo>
                  <a:pt x="884" y="237"/>
                </a:lnTo>
                <a:lnTo>
                  <a:pt x="878" y="272"/>
                </a:lnTo>
                <a:lnTo>
                  <a:pt x="860" y="296"/>
                </a:lnTo>
                <a:lnTo>
                  <a:pt x="830" y="319"/>
                </a:lnTo>
                <a:lnTo>
                  <a:pt x="794" y="337"/>
                </a:lnTo>
              </a:path>
            </a:pathLst>
          </a:custGeom>
          <a:solidFill>
            <a:srgbClr val="99CC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90000" tIns="45000" rIns="90000" bIns="45000" anchor="ctr"/>
          <a:lstStyle/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ОТКАЗ ОТ</a:t>
            </a:r>
          </a:p>
          <a:p>
            <a: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 ВРЕДНЫХ ПРИВЫЧЕК</a:t>
            </a:r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4679950" y="3779838"/>
            <a:ext cx="1588" cy="10795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 flipV="1">
            <a:off x="2627313" y="3213100"/>
            <a:ext cx="793750" cy="269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 flipH="1" flipV="1">
            <a:off x="3708400" y="1844675"/>
            <a:ext cx="647700" cy="7207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4" name="Line 10"/>
          <p:cNvSpPr>
            <a:spLocks noChangeShapeType="1"/>
          </p:cNvSpPr>
          <p:nvPr/>
        </p:nvSpPr>
        <p:spPr bwMode="auto">
          <a:xfrm flipV="1">
            <a:off x="5867400" y="2338388"/>
            <a:ext cx="792163" cy="3698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155" name="Line 11"/>
          <p:cNvSpPr>
            <a:spLocks noChangeShapeType="1"/>
          </p:cNvSpPr>
          <p:nvPr/>
        </p:nvSpPr>
        <p:spPr bwMode="auto">
          <a:xfrm>
            <a:off x="6119813" y="3419475"/>
            <a:ext cx="1079500" cy="36036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3" name="Рисунок 12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6713220"/>
            <a:ext cx="3040380" cy="1447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4" name="Рисунок 13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364" y="6713220"/>
            <a:ext cx="3040380" cy="1447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5" name="Рисунок 14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7884" y="6713220"/>
            <a:ext cx="3040380" cy="1447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6" name="Рисунок 15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0"/>
            <a:ext cx="3040380" cy="1447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7" name="Рисунок 16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1802" y="0"/>
            <a:ext cx="3040380" cy="144780"/>
          </a:xfrm>
          <a:prstGeom prst="rect">
            <a:avLst/>
          </a:prstGeom>
          <a:effectLst>
            <a:softEdge rad="31750"/>
          </a:effectLst>
        </p:spPr>
      </p:pic>
      <p:pic>
        <p:nvPicPr>
          <p:cNvPr id="18" name="Рисунок 17" descr="Копия 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322" y="0"/>
            <a:ext cx="3040380" cy="144780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Rectangle 1"/>
          <p:cNvSpPr>
            <a:spLocks noGrp="1" noChangeArrowheads="1"/>
          </p:cNvSpPr>
          <p:nvPr>
            <p:ph type="title"/>
          </p:nvPr>
        </p:nvSpPr>
        <p:spPr/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i="1" dirty="0" err="1" smtClean="0">
                <a:solidFill>
                  <a:schemeClr val="bg1"/>
                </a:solidFill>
              </a:rPr>
              <a:t>Правильное</a:t>
            </a:r>
            <a:r>
              <a:rPr lang="en-GB" b="1" i="1" dirty="0" smtClean="0">
                <a:solidFill>
                  <a:schemeClr val="bg1"/>
                </a:solidFill>
              </a:rPr>
              <a:t> </a:t>
            </a:r>
            <a:r>
              <a:rPr lang="en-GB" b="1" i="1" dirty="0" err="1" smtClean="0">
                <a:solidFill>
                  <a:schemeClr val="bg1"/>
                </a:solidFill>
              </a:rPr>
              <a:t>питание</a:t>
            </a:r>
            <a:endParaRPr lang="en-GB" b="1" i="1" dirty="0" smtClean="0">
              <a:solidFill>
                <a:schemeClr val="bg1"/>
              </a:solidFill>
            </a:endParaRP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body" sz="half" idx="2"/>
          </p:nvPr>
        </p:nvSpPr>
        <p:spPr>
          <a:xfrm>
            <a:off x="5103813" y="1357298"/>
            <a:ext cx="3810000" cy="6211902"/>
          </a:xfrm>
        </p:spPr>
        <p:txBody>
          <a:bodyPr lIns="0" tIns="0" rIns="0" bIns="0"/>
          <a:lstStyle/>
          <a:p>
            <a:pPr marL="342900" indent="-34290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20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Правильное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питание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человека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должно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содержать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все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те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вещества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которые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входят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в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состав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его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организма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т.е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.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белки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жиры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углеводы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витамины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минеральные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вещества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</a:rPr>
              <a:t>.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Для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поддержания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здоровья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надо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обязательно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употреблять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витамины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лучше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всего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не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в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искусственном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виде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, а в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натуральных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продуктах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.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Витамины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поддерживают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жизненно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важные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функции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en-GB" sz="2000" b="1" dirty="0" err="1" smtClean="0">
                <a:solidFill>
                  <a:schemeClr val="bg1"/>
                </a:solidFill>
                <a:latin typeface="Times New Roman" pitchFamily="18" charset="0"/>
              </a:rPr>
              <a:t>организма</a:t>
            </a:r>
            <a:r>
              <a:rPr lang="en-GB" sz="2000" b="1" dirty="0" smtClean="0">
                <a:solidFill>
                  <a:schemeClr val="bg1"/>
                </a:solidFill>
                <a:latin typeface="Times New Roman" pitchFamily="18" charset="0"/>
              </a:rPr>
              <a:t>.</a:t>
            </a:r>
            <a:endParaRPr lang="ru-RU" sz="20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ru-RU" sz="18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 marL="342900" indent="-342900" algn="ctr" eaLnBrk="1" hangingPunct="1">
              <a:lnSpc>
                <a:spcPct val="10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800" b="1" dirty="0" smtClean="0">
              <a:solidFill>
                <a:srgbClr val="000066"/>
              </a:solidFill>
              <a:latin typeface="Times New Roman" pitchFamily="18" charset="0"/>
            </a:endParaRPr>
          </a:p>
        </p:txBody>
      </p:sp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1773238"/>
            <a:ext cx="4681537" cy="43195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1"/>
          <p:cNvSpPr>
            <a:spLocks noGrp="1" noChangeArrowheads="1"/>
          </p:cNvSpPr>
          <p:nvPr>
            <p:ph type="title"/>
          </p:nvPr>
        </p:nvSpPr>
        <p:spPr>
          <a:xfrm>
            <a:off x="214282" y="296863"/>
            <a:ext cx="8701118" cy="1133475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smtClean="0">
                <a:solidFill>
                  <a:schemeClr val="bg1"/>
                </a:solidFill>
              </a:rPr>
              <a:t>Памятка о правильном питании</a:t>
            </a:r>
          </a:p>
        </p:txBody>
      </p:sp>
      <p:sp>
        <p:nvSpPr>
          <p:cNvPr id="10242" name="Rectangle 2"/>
          <p:cNvSpPr>
            <a:spLocks noGrp="1" noChangeArrowheads="1"/>
          </p:cNvSpPr>
          <p:nvPr>
            <p:ph idx="1"/>
          </p:nvPr>
        </p:nvSpPr>
        <p:spPr>
          <a:xfrm>
            <a:off x="642910" y="1571612"/>
            <a:ext cx="8272490" cy="4602176"/>
          </a:xfrm>
        </p:spPr>
        <p:txBody>
          <a:bodyPr lIns="0" tIns="0" rIns="0" bIns="0"/>
          <a:lstStyle/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Употребляйте разнообразные продукты питания.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Употребляйте крупы, фрукты и овощи.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Поддерживайте вес в норме.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Порции должны быть умеренными.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Питайтесь регулярно.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Сократите объем потребления, но не отказывайтесь полностью от каких-либо продуктов питания.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Контролируйте сбалансированность вашего питания. Нет ни одного «идеального» продукта питания.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Выясните, каков ваш реальный рацион. </a:t>
            </a:r>
          </a:p>
          <a:p>
            <a:pPr eaLnBrk="1" hangingPunct="1">
              <a:lnSpc>
                <a:spcPct val="83000"/>
              </a:lnSpc>
            </a:pPr>
            <a:r>
              <a:rPr lang="ru-RU" sz="2000" b="1" dirty="0" smtClean="0">
                <a:solidFill>
                  <a:schemeClr val="bg1"/>
                </a:solidFill>
              </a:rPr>
              <a:t>Помните, пища не может быть хорошей или плохой. </a:t>
            </a:r>
          </a:p>
        </p:txBody>
      </p:sp>
      <p:pic>
        <p:nvPicPr>
          <p:cNvPr id="5" name="Picture 8" descr="img-d8c3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119813" y="4697412"/>
            <a:ext cx="3024187" cy="2160588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6" name="Picture 1025" descr="C:\Documents and Settings\Администратор\Мои документы\Мои рисунки\-IMAGES-\NICE\FOOD\PG1FO00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214282" y="4770000"/>
            <a:ext cx="2712060" cy="2088000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Picture 28" descr="C:\Documents and Settings\Администратор\Мои документы\Мои рисунки\-IMAGES-\NICE\FOOD\PG1FO01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143240" y="4806000"/>
            <a:ext cx="2736000" cy="20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Какое питание можно считать здоровым?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85860"/>
            <a:ext cx="4038600" cy="4840303"/>
          </a:xfrm>
        </p:spPr>
        <p:txBody>
          <a:bodyPr/>
          <a:lstStyle/>
          <a:p>
            <a:endParaRPr lang="ru-RU" sz="2000" b="1" dirty="0">
              <a:solidFill>
                <a:srgbClr val="0000FF"/>
              </a:solidFill>
            </a:endParaRPr>
          </a:p>
          <a:p>
            <a:endParaRPr lang="ru-RU" sz="2000" b="1" dirty="0">
              <a:solidFill>
                <a:srgbClr val="0000FF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Однообразное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Регулярное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Второпях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Богатое овощами и фруктами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285860"/>
            <a:ext cx="4038600" cy="4840303"/>
          </a:xfrm>
        </p:spPr>
        <p:txBody>
          <a:bodyPr/>
          <a:lstStyle/>
          <a:p>
            <a:endParaRPr lang="ru-RU" sz="2000" b="1" dirty="0">
              <a:solidFill>
                <a:srgbClr val="0000FF"/>
              </a:solidFill>
            </a:endParaRPr>
          </a:p>
          <a:p>
            <a:endParaRPr lang="ru-RU" sz="2000" b="1" dirty="0">
              <a:solidFill>
                <a:srgbClr val="0000FF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Богатое сладостями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Разнообразное</a:t>
            </a: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От </a:t>
            </a:r>
            <a:r>
              <a:rPr lang="ru-RU" sz="2400" b="1" dirty="0">
                <a:solidFill>
                  <a:schemeClr val="bg1"/>
                </a:solidFill>
              </a:rPr>
              <a:t>случая к случаю</a:t>
            </a:r>
          </a:p>
          <a:p>
            <a:endParaRPr lang="ru-RU" sz="2400" b="1" dirty="0">
              <a:solidFill>
                <a:schemeClr val="bg1"/>
              </a:solidFill>
            </a:endParaRPr>
          </a:p>
          <a:p>
            <a:r>
              <a:rPr lang="ru-RU" sz="2400" b="1" dirty="0">
                <a:solidFill>
                  <a:schemeClr val="bg1"/>
                </a:solidFill>
              </a:rPr>
              <a:t>Без спешки</a:t>
            </a:r>
          </a:p>
        </p:txBody>
      </p:sp>
      <p:pic>
        <p:nvPicPr>
          <p:cNvPr id="7" name="Picture 7" descr="Гигиена питани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91601" y="4842000"/>
            <a:ext cx="2652399" cy="2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800"/>
                            </p:stCondLst>
                            <p:childTnLst>
                              <p:par>
                                <p:cTn id="12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3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7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9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600"/>
                            </p:stCondLst>
                            <p:childTnLst>
                              <p:par>
                                <p:cTn id="26" presetID="34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7" dur="100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9" dur="5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30" dur="5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31" dur="5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mal_4187002b30efb0ba797ae8f6d225272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</p:pic>
      <p:sp>
        <p:nvSpPr>
          <p:cNvPr id="8194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609600"/>
            <a:ext cx="7858180" cy="1143000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/>
            <a:r>
              <a:rPr lang="ru-RU" b="1" i="1" dirty="0" smtClean="0">
                <a:solidFill>
                  <a:schemeClr val="bg1"/>
                </a:solidFill>
              </a:rPr>
              <a:t>Физическая культура</a:t>
            </a:r>
          </a:p>
        </p:txBody>
      </p:sp>
      <p:sp>
        <p:nvSpPr>
          <p:cNvPr id="8195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791075" y="1571625"/>
            <a:ext cx="4352925" cy="5286375"/>
          </a:xfrm>
        </p:spPr>
        <p:txBody>
          <a:bodyPr>
            <a:normAutofit fontScale="92500" lnSpcReduction="10000"/>
          </a:bodyPr>
          <a:lstStyle/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Регулярные физические нагрузки и физкультура также важны для здорового образа жизни, как и правильное питание. Они поддерживают здоровье, предохраняют от заболеваний и замедляют процесс старения.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Char char="•"/>
            </a:pPr>
            <a:endParaRPr lang="ru-RU" sz="2400" b="1" dirty="0" smtClean="0">
              <a:solidFill>
                <a:schemeClr val="bg1"/>
              </a:solidFill>
              <a:latin typeface="Times New Roman" pitchFamily="18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None/>
            </a:pP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</a:rPr>
              <a:t>   Физкультура полезна в любом возрасте, поскольку обычная дневная активность редко может обеспечить достаточную физическую нагрузку.</a:t>
            </a: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ru-RU" sz="2000" dirty="0" smtClean="0">
                <a:solidFill>
                  <a:srgbClr val="000066"/>
                </a:solidFill>
                <a:latin typeface="Times New Roman" pitchFamily="18" charset="0"/>
              </a:rPr>
              <a:t> </a:t>
            </a:r>
          </a:p>
        </p:txBody>
      </p:sp>
      <p:pic>
        <p:nvPicPr>
          <p:cNvPr id="6" name="Рисунок 5" descr="Fizra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2071678"/>
            <a:ext cx="3636144" cy="20520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pic>
        <p:nvPicPr>
          <p:cNvPr id="9" name="Рисунок 8" descr="200906231429303040508ca2c3d3eb9975e7b901453dbfb1f1_t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4500570"/>
            <a:ext cx="3764280" cy="207264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normal_4187002b30efb0ba797ae8f6d225272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3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214811" y="428625"/>
            <a:ext cx="4929190" cy="5857875"/>
          </a:xfrm>
        </p:spPr>
        <p:txBody>
          <a:bodyPr/>
          <a:lstStyle/>
          <a:p>
            <a:pPr eaLnBrk="1" hangingPunct="1"/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Итак, сделай свой выбор: физичес</a:t>
            </a:r>
            <a:r>
              <a:rPr lang="ru-RU" sz="3600" b="1" dirty="0" smtClean="0">
                <a:solidFill>
                  <a:schemeClr val="bg1">
                    <a:lumMod val="85000"/>
                  </a:schemeClr>
                </a:solidFill>
                <a:latin typeface="Comic Sans MS" pitchFamily="66" charset="0"/>
                <a:cs typeface="Times New Roman" pitchFamily="18" charset="0"/>
              </a:rPr>
              <a:t>кие</a:t>
            </a:r>
            <a:r>
              <a:rPr lang="ru-RU" sz="3600" b="1" dirty="0" smtClean="0">
                <a:solidFill>
                  <a:schemeClr val="bg1"/>
                </a:solidFill>
                <a:latin typeface="Comic Sans MS" pitchFamily="66" charset="0"/>
                <a:cs typeface="Times New Roman" pitchFamily="18" charset="0"/>
              </a:rPr>
              <a:t> упражнения и здоровье -  или болезни и лекарства!</a:t>
            </a:r>
          </a:p>
          <a:p>
            <a:pPr eaLnBrk="1" hangingPunct="1"/>
            <a:endParaRPr lang="ru-RU" sz="2800" dirty="0" smtClean="0"/>
          </a:p>
        </p:txBody>
      </p:sp>
      <p:pic>
        <p:nvPicPr>
          <p:cNvPr id="7" name="Picture 4" descr="J0233047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214282" y="3286124"/>
            <a:ext cx="2339975" cy="2024062"/>
          </a:xfrm>
          <a:noFill/>
        </p:spPr>
      </p:pic>
      <p:pic>
        <p:nvPicPr>
          <p:cNvPr id="8" name="Picture 6" descr="J023305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286380" y="4786298"/>
            <a:ext cx="2603501" cy="2071702"/>
          </a:xfrm>
          <a:prstGeom prst="rect">
            <a:avLst/>
          </a:prstGeom>
          <a:noFill/>
        </p:spPr>
      </p:pic>
      <p:pic>
        <p:nvPicPr>
          <p:cNvPr id="9" name="Picture 6" descr="000803_1055_5842_vnvv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05688" y="2786058"/>
            <a:ext cx="1738312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 descr="000803_1055_6420_vnvv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3573865">
            <a:off x="1352920" y="-281641"/>
            <a:ext cx="2190750" cy="323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000803_1069_5353_vnvv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500298" y="4068762"/>
            <a:ext cx="2643187" cy="2789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Занавес">
  <a:themeElements>
    <a:clrScheme name="1_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1_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1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Занавес">
  <a:themeElements>
    <a:clrScheme name="1_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1_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648</TotalTime>
  <Words>617</Words>
  <PresentationFormat>Экран (4:3)</PresentationFormat>
  <Paragraphs>154</Paragraphs>
  <Slides>20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Тема1</vt:lpstr>
      <vt:lpstr>1_Занавес</vt:lpstr>
      <vt:lpstr>1_Тема1</vt:lpstr>
      <vt:lpstr>2_Занавес</vt:lpstr>
      <vt:lpstr>Тема Office</vt:lpstr>
      <vt:lpstr>Слайд 1</vt:lpstr>
      <vt:lpstr> Содержание</vt:lpstr>
      <vt:lpstr>Слайд 3</vt:lpstr>
      <vt:lpstr>Слайд 4</vt:lpstr>
      <vt:lpstr>Правильное питание</vt:lpstr>
      <vt:lpstr>Памятка о правильном питании</vt:lpstr>
      <vt:lpstr>Какое питание можно считать здоровым?</vt:lpstr>
      <vt:lpstr>Физическая культура</vt:lpstr>
      <vt:lpstr>Слайд 9</vt:lpstr>
      <vt:lpstr>Личная гигиена и режим дня</vt:lpstr>
      <vt:lpstr>Делу - время, потехе - час!</vt:lpstr>
      <vt:lpstr>Вредные привычки</vt:lpstr>
      <vt:lpstr>Табакокурение</vt:lpstr>
      <vt:lpstr>Алкоголизм</vt:lpstr>
      <vt:lpstr>Наркомания</vt:lpstr>
      <vt:lpstr>Правила здорового образа жизни</vt:lpstr>
      <vt:lpstr>Жизнь без вредных привычек</vt:lpstr>
      <vt:lpstr>Слайд 18</vt:lpstr>
      <vt:lpstr>Слайд 19</vt:lpstr>
      <vt:lpstr>         Человек рождается на свет  Чтоб творить, дерзать – и не иначе  Чтоб оставить в жизни добрый след  И решить все трудные задачи.  Человек рождается на свет  Для чего? Ищите свой ответ…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ЛЕТО СКОРО</cp:lastModifiedBy>
  <cp:revision>68</cp:revision>
  <dcterms:modified xsi:type="dcterms:W3CDTF">2010-01-13T15:48:15Z</dcterms:modified>
</cp:coreProperties>
</file>